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48" r:id="rId2"/>
  </p:sldMasterIdLst>
  <p:notesMasterIdLst>
    <p:notesMasterId r:id="rId52"/>
  </p:notesMasterIdLst>
  <p:handoutMasterIdLst>
    <p:handoutMasterId r:id="rId53"/>
  </p:handoutMasterIdLst>
  <p:sldIdLst>
    <p:sldId id="258" r:id="rId3"/>
    <p:sldId id="376" r:id="rId4"/>
    <p:sldId id="502" r:id="rId5"/>
    <p:sldId id="503" r:id="rId6"/>
    <p:sldId id="504" r:id="rId7"/>
    <p:sldId id="505" r:id="rId8"/>
    <p:sldId id="506" r:id="rId9"/>
    <p:sldId id="507" r:id="rId10"/>
    <p:sldId id="516" r:id="rId11"/>
    <p:sldId id="510" r:id="rId12"/>
    <p:sldId id="517" r:id="rId13"/>
    <p:sldId id="518" r:id="rId14"/>
    <p:sldId id="519" r:id="rId15"/>
    <p:sldId id="520" r:id="rId16"/>
    <p:sldId id="521" r:id="rId17"/>
    <p:sldId id="522" r:id="rId18"/>
    <p:sldId id="528" r:id="rId19"/>
    <p:sldId id="523" r:id="rId20"/>
    <p:sldId id="524" r:id="rId21"/>
    <p:sldId id="525" r:id="rId22"/>
    <p:sldId id="526" r:id="rId23"/>
    <p:sldId id="527" r:id="rId24"/>
    <p:sldId id="530" r:id="rId25"/>
    <p:sldId id="529" r:id="rId26"/>
    <p:sldId id="531" r:id="rId27"/>
    <p:sldId id="532" r:id="rId28"/>
    <p:sldId id="533" r:id="rId29"/>
    <p:sldId id="534" r:id="rId30"/>
    <p:sldId id="537" r:id="rId31"/>
    <p:sldId id="535" r:id="rId32"/>
    <p:sldId id="536" r:id="rId33"/>
    <p:sldId id="538" r:id="rId34"/>
    <p:sldId id="544" r:id="rId35"/>
    <p:sldId id="545" r:id="rId36"/>
    <p:sldId id="546" r:id="rId37"/>
    <p:sldId id="547" r:id="rId38"/>
    <p:sldId id="548" r:id="rId39"/>
    <p:sldId id="549" r:id="rId40"/>
    <p:sldId id="551" r:id="rId41"/>
    <p:sldId id="550" r:id="rId42"/>
    <p:sldId id="552" r:id="rId43"/>
    <p:sldId id="558" r:id="rId44"/>
    <p:sldId id="553" r:id="rId45"/>
    <p:sldId id="559" r:id="rId46"/>
    <p:sldId id="560" r:id="rId47"/>
    <p:sldId id="561" r:id="rId48"/>
    <p:sldId id="562" r:id="rId49"/>
    <p:sldId id="563" r:id="rId50"/>
    <p:sldId id="337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2C0"/>
    <a:srgbClr val="B0C4DD"/>
    <a:srgbClr val="A4D6D5"/>
    <a:srgbClr val="48A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75302" autoAdjust="0"/>
  </p:normalViewPr>
  <p:slideViewPr>
    <p:cSldViewPr snapToGrid="0" showGuides="1">
      <p:cViewPr varScale="1">
        <p:scale>
          <a:sx n="47" d="100"/>
          <a:sy n="47" d="100"/>
        </p:scale>
        <p:origin x="1272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684167D-F5B1-4278-89B6-B43309D58F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833D59-7DE4-44D2-96E9-007A136437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557C2-9F99-4EBA-9497-481A74D47ACD}" type="datetimeFigureOut">
              <a:rPr lang="zh-CN" altLang="en-US" smtClean="0"/>
              <a:pPr/>
              <a:t>2021/3/19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127BC6-027F-40F1-A436-1E887BA406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96BE3E-53C7-4F17-B5E6-9BE99A4441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7B4D2-40B6-4BA3-B24E-A2AEC68658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346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pPr/>
              <a:t>2021/3/19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43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9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35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181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927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458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1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06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93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85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3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77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895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70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30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2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804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890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03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09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98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75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61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0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145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4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822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37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11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79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858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41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89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E9EB1B-DD73-4084-8038-C2F3DD147B2D}"/>
              </a:ext>
            </a:extLst>
          </p:cNvPr>
          <p:cNvSpPr/>
          <p:nvPr userDrawn="1"/>
        </p:nvSpPr>
        <p:spPr>
          <a:xfrm>
            <a:off x="1340841" y="520007"/>
            <a:ext cx="2563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Image Enhancement</a:t>
            </a:r>
          </a:p>
        </p:txBody>
      </p:sp>
    </p:spTree>
    <p:extLst>
      <p:ext uri="{BB962C8B-B14F-4D97-AF65-F5344CB8AC3E}">
        <p14:creationId xmlns:p14="http://schemas.microsoft.com/office/powerpoint/2010/main" val="402384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4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02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39C4B7-CAF9-456C-84ED-985D69C777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494" y="6323307"/>
            <a:ext cx="1668437" cy="4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4.png"/><Relationship Id="rId18" Type="http://schemas.openxmlformats.org/officeDocument/2006/relationships/image" Target="../media/image35.png"/><Relationship Id="rId26" Type="http://schemas.openxmlformats.org/officeDocument/2006/relationships/image" Target="../media/image431.png"/><Relationship Id="rId3" Type="http://schemas.openxmlformats.org/officeDocument/2006/relationships/image" Target="../media/image23.png"/><Relationship Id="rId21" Type="http://schemas.openxmlformats.org/officeDocument/2006/relationships/image" Target="../media/image38.png"/><Relationship Id="rId34" Type="http://schemas.openxmlformats.org/officeDocument/2006/relationships/image" Target="../media/image510.png"/><Relationship Id="rId7" Type="http://schemas.openxmlformats.org/officeDocument/2006/relationships/image" Target="../media/image252.png"/><Relationship Id="rId12" Type="http://schemas.openxmlformats.org/officeDocument/2006/relationships/image" Target="../media/image301.png"/><Relationship Id="rId17" Type="http://schemas.openxmlformats.org/officeDocument/2006/relationships/image" Target="../media/image341.png"/><Relationship Id="rId25" Type="http://schemas.openxmlformats.org/officeDocument/2006/relationships/image" Target="../media/image421.png"/><Relationship Id="rId33" Type="http://schemas.openxmlformats.org/officeDocument/2006/relationships/image" Target="../media/image50.png"/><Relationship Id="rId38" Type="http://schemas.openxmlformats.org/officeDocument/2006/relationships/image" Target="../media/image5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1.png"/><Relationship Id="rId20" Type="http://schemas.openxmlformats.org/officeDocument/2006/relationships/image" Target="../media/image37.png"/><Relationship Id="rId29" Type="http://schemas.openxmlformats.org/officeDocument/2006/relationships/image" Target="../media/image4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11" Type="http://schemas.openxmlformats.org/officeDocument/2006/relationships/image" Target="../media/image291.png"/><Relationship Id="rId24" Type="http://schemas.openxmlformats.org/officeDocument/2006/relationships/image" Target="../media/image41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5" Type="http://schemas.openxmlformats.org/officeDocument/2006/relationships/image" Target="../media/image24.png"/><Relationship Id="rId15" Type="http://schemas.openxmlformats.org/officeDocument/2006/relationships/image" Target="../media/image321.png"/><Relationship Id="rId23" Type="http://schemas.openxmlformats.org/officeDocument/2006/relationships/image" Target="../media/image400.png"/><Relationship Id="rId28" Type="http://schemas.openxmlformats.org/officeDocument/2006/relationships/image" Target="../media/image451.png"/><Relationship Id="rId36" Type="http://schemas.openxmlformats.org/officeDocument/2006/relationships/image" Target="../media/image53.png"/><Relationship Id="rId10" Type="http://schemas.openxmlformats.org/officeDocument/2006/relationships/image" Target="../media/image281.png"/><Relationship Id="rId19" Type="http://schemas.openxmlformats.org/officeDocument/2006/relationships/image" Target="../media/image36.png"/><Relationship Id="rId31" Type="http://schemas.openxmlformats.org/officeDocument/2006/relationships/image" Target="../media/image480.png"/><Relationship Id="rId4" Type="http://schemas.openxmlformats.org/officeDocument/2006/relationships/image" Target="../media/image221.png"/><Relationship Id="rId9" Type="http://schemas.openxmlformats.org/officeDocument/2006/relationships/image" Target="../media/image272.png"/><Relationship Id="rId14" Type="http://schemas.openxmlformats.org/officeDocument/2006/relationships/image" Target="../media/image311.png"/><Relationship Id="rId22" Type="http://schemas.openxmlformats.org/officeDocument/2006/relationships/image" Target="../media/image39.png"/><Relationship Id="rId27" Type="http://schemas.openxmlformats.org/officeDocument/2006/relationships/image" Target="../media/image441.png"/><Relationship Id="rId30" Type="http://schemas.openxmlformats.org/officeDocument/2006/relationships/image" Target="../media/image470.png"/><Relationship Id="rId35" Type="http://schemas.openxmlformats.org/officeDocument/2006/relationships/image" Target="../media/image5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3" Type="http://schemas.openxmlformats.org/officeDocument/2006/relationships/image" Target="../media/image2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0.png"/><Relationship Id="rId11" Type="http://schemas.openxmlformats.org/officeDocument/2006/relationships/image" Target="../media/image63.png"/><Relationship Id="rId10" Type="http://schemas.openxmlformats.org/officeDocument/2006/relationships/image" Target="../media/image620.png"/><Relationship Id="rId4" Type="http://schemas.openxmlformats.org/officeDocument/2006/relationships/image" Target="../media/image23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oleObject" Target="../embeddings/oleObject6.bin"/><Relationship Id="rId21" Type="http://schemas.openxmlformats.org/officeDocument/2006/relationships/image" Target="../media/image186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23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32.wmf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wmf"/><Relationship Id="rId11" Type="http://schemas.openxmlformats.org/officeDocument/2006/relationships/image" Target="../media/image37.jpe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1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9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201.png"/><Relationship Id="rId4" Type="http://schemas.openxmlformats.org/officeDocument/2006/relationships/image" Target="../media/image1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5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59.jpeg"/><Relationship Id="rId7" Type="http://schemas.openxmlformats.org/officeDocument/2006/relationships/oleObject" Target="../embeddings/oleObject18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10" Type="http://schemas.openxmlformats.org/officeDocument/2006/relationships/image" Target="../media/image215.png"/><Relationship Id="rId4" Type="http://schemas.openxmlformats.org/officeDocument/2006/relationships/image" Target="../media/image60.jpeg"/><Relationship Id="rId9" Type="http://schemas.openxmlformats.org/officeDocument/2006/relationships/image" Target="../media/image2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jpeg"/><Relationship Id="rId11" Type="http://schemas.openxmlformats.org/officeDocument/2006/relationships/image" Target="../media/image75.png"/><Relationship Id="rId5" Type="http://schemas.openxmlformats.org/officeDocument/2006/relationships/image" Target="../media/image71.jpeg"/><Relationship Id="rId15" Type="http://schemas.openxmlformats.org/officeDocument/2006/relationships/image" Target="../media/image231.png"/><Relationship Id="rId10" Type="http://schemas.openxmlformats.org/officeDocument/2006/relationships/image" Target="../media/image225.png"/><Relationship Id="rId4" Type="http://schemas.openxmlformats.org/officeDocument/2006/relationships/image" Target="../media/image70.jpeg"/><Relationship Id="rId9" Type="http://schemas.openxmlformats.org/officeDocument/2006/relationships/image" Target="../media/image74.png"/><Relationship Id="rId1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8.png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94037" y="2903221"/>
            <a:ext cx="6203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ea"/>
                <a:sym typeface="+mn-lt"/>
              </a:rPr>
              <a:t>Machine Vision</a:t>
            </a:r>
            <a:endParaRPr lang="zh-CN" altLang="en-US" sz="7200" dirty="0">
              <a:solidFill>
                <a:srgbClr val="48A2A0"/>
              </a:solidFill>
              <a:latin typeface="Cambria Math" panose="02040503050406030204" pitchFamily="18" charset="0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78866" y="4057017"/>
            <a:ext cx="6034267" cy="50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Wu Wei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43463" y="4750041"/>
            <a:ext cx="2520286" cy="257175"/>
            <a:chOff x="4843463" y="4520714"/>
            <a:chExt cx="2520286" cy="257175"/>
          </a:xfrm>
        </p:grpSpPr>
        <p:sp>
          <p:nvSpPr>
            <p:cNvPr id="3" name="椭圆 2"/>
            <p:cNvSpPr/>
            <p:nvPr/>
          </p:nvSpPr>
          <p:spPr>
            <a:xfrm>
              <a:off x="4843463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296085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748707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201329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653951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106574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16301" y="2340494"/>
            <a:ext cx="4057650" cy="0"/>
            <a:chOff x="4129088" y="2457450"/>
            <a:chExt cx="4057650" cy="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129088" y="2457450"/>
              <a:ext cx="971550" cy="0"/>
            </a:xfrm>
            <a:prstGeom prst="line">
              <a:avLst/>
            </a:prstGeom>
            <a:ln w="25400">
              <a:solidFill>
                <a:srgbClr val="6C9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215188" y="2457450"/>
              <a:ext cx="971550" cy="0"/>
            </a:xfrm>
            <a:prstGeom prst="line">
              <a:avLst/>
            </a:prstGeom>
            <a:ln w="25400">
              <a:solidFill>
                <a:srgbClr val="48A2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167C45EC-E3DB-43A4-95CA-5C07F7FC4E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7" y="1145460"/>
            <a:ext cx="1770097" cy="175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7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5E3BB76-4FBF-48CB-9DD0-9C53A31E063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39196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10000"/>
              </a:spcBef>
              <a:buClr>
                <a:srgbClr val="A4D6D5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Principle objective</a:t>
            </a:r>
          </a:p>
          <a:p>
            <a:pPr>
              <a:lnSpc>
                <a:spcPct val="150000"/>
              </a:lnSpc>
              <a:spcBef>
                <a:spcPct val="10000"/>
              </a:spcBef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</a:rPr>
              <a:t>To </a:t>
            </a:r>
            <a:r>
              <a:rPr lang="en-US" altLang="zh-CN" sz="2200" b="1" dirty="0">
                <a:latin typeface="Times New Roman" panose="02020603050405020304" pitchFamily="18" charset="0"/>
              </a:rPr>
              <a:t>highlight fine detail</a:t>
            </a:r>
            <a:r>
              <a:rPr lang="en-US" altLang="zh-CN" sz="2200" dirty="0">
                <a:latin typeface="Times New Roman" panose="02020603050405020304" pitchFamily="18" charset="0"/>
              </a:rPr>
              <a:t> in an image or to </a:t>
            </a:r>
            <a:r>
              <a:rPr lang="en-US" altLang="zh-CN" sz="2200" b="1" dirty="0">
                <a:latin typeface="Times New Roman" panose="02020603050405020304" pitchFamily="18" charset="0"/>
              </a:rPr>
              <a:t>enhance detail</a:t>
            </a:r>
            <a:r>
              <a:rPr lang="en-US" altLang="zh-CN" sz="2200" dirty="0">
                <a:latin typeface="Times New Roman" panose="02020603050405020304" pitchFamily="18" charset="0"/>
              </a:rPr>
              <a:t> that has been blurred, either in error or as a natural effect of a particular method of image acquisition. </a:t>
            </a:r>
          </a:p>
          <a:p>
            <a:pPr>
              <a:buClr>
                <a:srgbClr val="CC0000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65C727F-CDA1-4A6D-86D7-DD5B28F13C0A}"/>
              </a:ext>
            </a:extLst>
          </p:cNvPr>
          <p:cNvSpPr txBox="1">
            <a:spLocks noChangeArrowheads="1"/>
          </p:cNvSpPr>
          <p:nvPr/>
        </p:nvSpPr>
        <p:spPr>
          <a:xfrm>
            <a:off x="2135187" y="2224668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</a:pPr>
            <a:r>
              <a:rPr lang="en-US" altLang="zh-CN" sz="2400" dirty="0">
                <a:latin typeface="Times New Roman" panose="02020603050405020304" pitchFamily="18" charset="0"/>
              </a:rPr>
              <a:t>Previously we have looked at smoothing filters which remove fine detail</a:t>
            </a:r>
          </a:p>
          <a:p>
            <a:pPr>
              <a:buClr>
                <a:srgbClr val="A4D6D5"/>
              </a:buClr>
              <a:buSzPct val="75000"/>
            </a:pPr>
            <a:r>
              <a:rPr lang="en-US" altLang="zh-CN" sz="2400" i="1" dirty="0">
                <a:latin typeface="Times New Roman" panose="02020603050405020304" pitchFamily="18" charset="0"/>
              </a:rPr>
              <a:t>Sharpening spatial filters </a:t>
            </a:r>
            <a:r>
              <a:rPr lang="en-US" altLang="zh-CN" sz="2400" dirty="0">
                <a:latin typeface="Times New Roman" panose="02020603050405020304" pitchFamily="18" charset="0"/>
              </a:rPr>
              <a:t>seek to highlight fine detail</a:t>
            </a:r>
          </a:p>
          <a:p>
            <a:pPr marL="457200" lvl="1" indent="0">
              <a:buClr>
                <a:srgbClr val="A4D6D5"/>
              </a:buClr>
              <a:buSzPct val="75000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- Remove blurring from images</a:t>
            </a:r>
          </a:p>
          <a:p>
            <a:pPr marL="457200" lvl="1" indent="0">
              <a:buClr>
                <a:srgbClr val="A4D6D5"/>
              </a:buClr>
              <a:buSzPct val="75000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- Highlight edges</a:t>
            </a:r>
          </a:p>
          <a:p>
            <a:pPr>
              <a:buClr>
                <a:srgbClr val="A4D6D5"/>
              </a:buClr>
              <a:buSzPct val="75000"/>
            </a:pPr>
            <a:r>
              <a:rPr lang="en-US" altLang="zh-CN" sz="2400" dirty="0">
                <a:latin typeface="Times New Roman" panose="02020603050405020304" pitchFamily="18" charset="0"/>
              </a:rPr>
              <a:t> Sharpening filters are based on spatial differentiation</a:t>
            </a:r>
          </a:p>
          <a:p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EC9F3444-0CED-44E1-893E-7A826F87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852" y="5837856"/>
            <a:ext cx="399686" cy="198344"/>
          </a:xfrm>
          <a:prstGeom prst="rightArrow">
            <a:avLst>
              <a:gd name="adj1" fmla="val 50000"/>
              <a:gd name="adj2" fmla="val 62714"/>
            </a:avLst>
          </a:prstGeom>
          <a:solidFill>
            <a:srgbClr val="6C92C0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D6254C-1723-4321-BB35-A89F701AABC5}"/>
                  </a:ext>
                </a:extLst>
              </p:cNvPr>
              <p:cNvSpPr txBox="1"/>
              <p:nvPr/>
            </p:nvSpPr>
            <p:spPr>
              <a:xfrm>
                <a:off x="5360341" y="5078626"/>
                <a:ext cx="764900" cy="65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0.5    0    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0      2       0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0.5     0    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D6254C-1723-4321-BB35-A89F701AA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341" y="5078626"/>
                <a:ext cx="764900" cy="656205"/>
              </a:xfrm>
              <a:prstGeom prst="rect">
                <a:avLst/>
              </a:prstGeom>
              <a:blipFill>
                <a:blip r:embed="rId2"/>
                <a:stretch>
                  <a:fillRect r="-10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5ABFB19F-3152-4B83-9711-C9D50FAD4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3" t="21874" r="22575" b="17109"/>
          <a:stretch/>
        </p:blipFill>
        <p:spPr>
          <a:xfrm>
            <a:off x="7292689" y="4666335"/>
            <a:ext cx="1761972" cy="208429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22B0B48-DE6A-4E82-9202-5C68E3DF00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9" t="22615" r="22987" b="17004"/>
          <a:stretch/>
        </p:blipFill>
        <p:spPr>
          <a:xfrm>
            <a:off x="3233842" y="4688018"/>
            <a:ext cx="1761973" cy="206261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8C925C7C-2A33-41C5-AABA-11D851F5826A}"/>
              </a:ext>
            </a:extLst>
          </p:cNvPr>
          <p:cNvSpPr/>
          <p:nvPr/>
        </p:nvSpPr>
        <p:spPr>
          <a:xfrm>
            <a:off x="3086450" y="6436784"/>
            <a:ext cx="1474917" cy="256205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Image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AC199D-3CD0-4086-B69C-14BA78DF53DD}"/>
              </a:ext>
            </a:extLst>
          </p:cNvPr>
          <p:cNvSpPr/>
          <p:nvPr/>
        </p:nvSpPr>
        <p:spPr>
          <a:xfrm>
            <a:off x="6870970" y="6379141"/>
            <a:ext cx="1979396" cy="313848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Sharpened image</a:t>
            </a:r>
          </a:p>
        </p:txBody>
      </p:sp>
    </p:spTree>
    <p:extLst>
      <p:ext uri="{BB962C8B-B14F-4D97-AF65-F5344CB8AC3E}">
        <p14:creationId xmlns:p14="http://schemas.microsoft.com/office/powerpoint/2010/main" val="241542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057584-56E0-4907-8D4B-33178F08205D}"/>
              </a:ext>
            </a:extLst>
          </p:cNvPr>
          <p:cNvSpPr txBox="1">
            <a:spLocks noChangeArrowheads="1"/>
          </p:cNvSpPr>
          <p:nvPr/>
        </p:nvSpPr>
        <p:spPr>
          <a:xfrm>
            <a:off x="2365560" y="2359875"/>
            <a:ext cx="7921625" cy="2011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5000"/>
              </a:lnSpc>
              <a:spcBef>
                <a:spcPct val="2500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dirty="0">
                <a:solidFill>
                  <a:srgbClr val="48A2A0"/>
                </a:solidFill>
                <a:latin typeface="Times New Roman" panose="02020603050405020304" pitchFamily="18" charset="0"/>
              </a:rPr>
              <a:t>Properties of 1st and 2nd-Order Derivatives</a:t>
            </a:r>
          </a:p>
          <a:p>
            <a:pPr lvl="1">
              <a:lnSpc>
                <a:spcPct val="135000"/>
              </a:lnSpc>
              <a:spcBef>
                <a:spcPct val="2500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Use of 2nd Derivatives for Enhancement- The Laplacian</a:t>
            </a:r>
          </a:p>
          <a:p>
            <a:pPr lvl="1">
              <a:lnSpc>
                <a:spcPct val="135000"/>
              </a:lnSpc>
              <a:spcBef>
                <a:spcPct val="2500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Use of 1st Derivatives for Enhancement - The Gradient</a:t>
            </a:r>
          </a:p>
          <a:p>
            <a:pPr>
              <a:buClr>
                <a:srgbClr val="CC0000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91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9E2C2D6-5583-424D-A505-E3C294865D9D}"/>
              </a:ext>
            </a:extLst>
          </p:cNvPr>
          <p:cNvSpPr txBox="1">
            <a:spLocks noChangeArrowheads="1"/>
          </p:cNvSpPr>
          <p:nvPr/>
        </p:nvSpPr>
        <p:spPr>
          <a:xfrm>
            <a:off x="2417685" y="2531898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First order derivative for a discrete function</a:t>
            </a:r>
          </a:p>
          <a:p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buClr>
                <a:srgbClr val="A4D6D5"/>
              </a:buClr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Second order derivative for a discrete function</a:t>
            </a:r>
          </a:p>
          <a:p>
            <a:endParaRPr lang="en-US" altLang="zh-CN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6A21376A-B196-47CC-8BC7-2557982CB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362000"/>
              </p:ext>
            </p:extLst>
          </p:nvPr>
        </p:nvGraphicFramePr>
        <p:xfrm>
          <a:off x="4362372" y="3065298"/>
          <a:ext cx="237648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82700" imgH="393700" progId="Equation.3">
                  <p:embed/>
                </p:oleObj>
              </mc:Choice>
              <mc:Fallback>
                <p:oleObj name="公式" r:id="rId2" imgW="1282700" imgH="393700" progId="Equation.3">
                  <p:embed/>
                  <p:pic>
                    <p:nvPicPr>
                      <p:cNvPr id="311300" name="Object 4">
                        <a:extLst>
                          <a:ext uri="{FF2B5EF4-FFF2-40B4-BE49-F238E27FC236}">
                            <a16:creationId xmlns:a16="http://schemas.microsoft.com/office/drawing/2014/main" id="{B784D73E-63CA-4E99-A35D-F4BD7C22ED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372" y="3065298"/>
                        <a:ext cx="2376488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C7ECDF26-3CBC-4338-800E-E88284CCCE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630305"/>
              </p:ext>
            </p:extLst>
          </p:nvPr>
        </p:nvGraphicFramePr>
        <p:xfrm>
          <a:off x="4146472" y="5008398"/>
          <a:ext cx="3455988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57400" imgH="419100" progId="Equation.3">
                  <p:embed/>
                </p:oleObj>
              </mc:Choice>
              <mc:Fallback>
                <p:oleObj name="Equation" r:id="rId4" imgW="2057400" imgH="419100" progId="Equation.3">
                  <p:embed/>
                  <p:pic>
                    <p:nvPicPr>
                      <p:cNvPr id="311301" name="Object 5">
                        <a:extLst>
                          <a:ext uri="{FF2B5EF4-FFF2-40B4-BE49-F238E27FC236}">
                            <a16:creationId xmlns:a16="http://schemas.microsoft.com/office/drawing/2014/main" id="{2AEC035D-9C22-47FB-953B-99EB29E60E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6472" y="5008398"/>
                        <a:ext cx="3455988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093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C45299-B0C1-4D1D-94CD-C85AE4D18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9" y="2063121"/>
            <a:ext cx="3313114" cy="220596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492D1AC-389E-4FDE-8C08-3BFC4C101F7C}"/>
              </a:ext>
            </a:extLst>
          </p:cNvPr>
          <p:cNvGrpSpPr/>
          <p:nvPr/>
        </p:nvGrpSpPr>
        <p:grpSpPr>
          <a:xfrm>
            <a:off x="719519" y="4099811"/>
            <a:ext cx="2583083" cy="1595438"/>
            <a:chOff x="2111714" y="2115675"/>
            <a:chExt cx="2583083" cy="1595438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99EA754-38A2-4718-B5CC-40D3FF41C7E7}"/>
                </a:ext>
              </a:extLst>
            </p:cNvPr>
            <p:cNvCxnSpPr>
              <a:cxnSpLocks/>
            </p:cNvCxnSpPr>
            <p:nvPr/>
          </p:nvCxnSpPr>
          <p:spPr>
            <a:xfrm>
              <a:off x="2274112" y="2151671"/>
              <a:ext cx="1065854" cy="15576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E962C8A-6652-4E01-8FEB-63A6506BC5F9}"/>
                </a:ext>
              </a:extLst>
            </p:cNvPr>
            <p:cNvCxnSpPr/>
            <p:nvPr/>
          </p:nvCxnSpPr>
          <p:spPr>
            <a:xfrm>
              <a:off x="3330341" y="3694680"/>
              <a:ext cx="2598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3AC14FA-5A53-4810-8DEB-CF30F9A7DDFF}"/>
                </a:ext>
              </a:extLst>
            </p:cNvPr>
            <p:cNvGrpSpPr/>
            <p:nvPr/>
          </p:nvGrpSpPr>
          <p:grpSpPr>
            <a:xfrm>
              <a:off x="3850106" y="2115675"/>
              <a:ext cx="33982" cy="1593618"/>
              <a:chOff x="3599848" y="2115675"/>
              <a:chExt cx="33982" cy="1593618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4CFF197-4DB9-4562-9190-D1548D1C6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99848" y="2118052"/>
                <a:ext cx="20814" cy="1591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43B2089-126A-48E6-A720-4BC953F6C0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0662" y="2115675"/>
                <a:ext cx="13168" cy="15886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3E0681C-F29C-4E66-AC6A-8A8AE2520C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9537" y="3704120"/>
              <a:ext cx="21845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8913F6F-7E48-4518-9FA8-817C0E02AB92}"/>
                </a:ext>
              </a:extLst>
            </p:cNvPr>
            <p:cNvGrpSpPr/>
            <p:nvPr/>
          </p:nvGrpSpPr>
          <p:grpSpPr>
            <a:xfrm>
              <a:off x="3582359" y="3023971"/>
              <a:ext cx="65615" cy="685322"/>
              <a:chOff x="3835743" y="3023972"/>
              <a:chExt cx="65615" cy="685322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CF9DAF6-A234-4D5D-B4F5-60B6273008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35743" y="3023972"/>
                <a:ext cx="23987" cy="6853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92408883-E140-47BD-AA7B-2BA5564F4DE6}"/>
                  </a:ext>
                </a:extLst>
              </p:cNvPr>
              <p:cNvCxnSpPr/>
              <p:nvPr/>
            </p:nvCxnSpPr>
            <p:spPr>
              <a:xfrm>
                <a:off x="3850105" y="3030209"/>
                <a:ext cx="51253" cy="6740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4FF3002-862E-4384-AE58-25372DD6F1A5}"/>
                </a:ext>
              </a:extLst>
            </p:cNvPr>
            <p:cNvCxnSpPr>
              <a:cxnSpLocks/>
            </p:cNvCxnSpPr>
            <p:nvPr/>
          </p:nvCxnSpPr>
          <p:spPr>
            <a:xfrm>
              <a:off x="3879763" y="3704213"/>
              <a:ext cx="144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FC0273F-7566-4CBB-8AA8-64C3D1731A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8362" y="2771627"/>
              <a:ext cx="36808" cy="9394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47447A1-957D-4A35-A7A4-99373F39B717}"/>
                </a:ext>
              </a:extLst>
            </p:cNvPr>
            <p:cNvCxnSpPr/>
            <p:nvPr/>
          </p:nvCxnSpPr>
          <p:spPr>
            <a:xfrm>
              <a:off x="4044763" y="2760196"/>
              <a:ext cx="6500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7F44B12-EE56-4704-8E82-4DAB2498FF1D}"/>
                </a:ext>
              </a:extLst>
            </p:cNvPr>
            <p:cNvCxnSpPr/>
            <p:nvPr/>
          </p:nvCxnSpPr>
          <p:spPr>
            <a:xfrm flipH="1">
              <a:off x="2111714" y="2151671"/>
              <a:ext cx="16239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8D8D018-5BDF-4826-ADE9-8BEA62855C18}"/>
              </a:ext>
            </a:extLst>
          </p:cNvPr>
          <p:cNvCxnSpPr>
            <a:cxnSpLocks/>
          </p:cNvCxnSpPr>
          <p:nvPr/>
        </p:nvCxnSpPr>
        <p:spPr>
          <a:xfrm>
            <a:off x="499868" y="3127605"/>
            <a:ext cx="2900405" cy="0"/>
          </a:xfrm>
          <a:prstGeom prst="line">
            <a:avLst/>
          </a:prstGeom>
          <a:ln w="158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BF351D23-68E7-4BAA-958B-150CA7D8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33875"/>
              </p:ext>
            </p:extLst>
          </p:nvPr>
        </p:nvGraphicFramePr>
        <p:xfrm>
          <a:off x="4285023" y="4174494"/>
          <a:ext cx="76266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779">
                  <a:extLst>
                    <a:ext uri="{9D8B030D-6E8A-4147-A177-3AD203B41FA5}">
                      <a16:colId xmlns:a16="http://schemas.microsoft.com/office/drawing/2014/main" val="3799100278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412755008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492696631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1236891108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2733338133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1411493286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96493432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1947175705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481400743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982497255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4291027477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67374252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3948936248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2999151675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570532297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4136762185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3610516418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2331127775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224865423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3711909558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2438146695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2115937495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3708276594"/>
                    </a:ext>
                  </a:extLst>
                </a:gridCol>
                <a:gridCol w="317779">
                  <a:extLst>
                    <a:ext uri="{9D8B030D-6E8A-4147-A177-3AD203B41FA5}">
                      <a16:colId xmlns:a16="http://schemas.microsoft.com/office/drawing/2014/main" val="1190461241"/>
                    </a:ext>
                  </a:extLst>
                </a:gridCol>
              </a:tblGrid>
              <a:tr h="2744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96620"/>
                  </a:ext>
                </a:extLst>
              </a:tr>
              <a:tr h="27446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877681"/>
                  </a:ext>
                </a:extLst>
              </a:tr>
              <a:tr h="27446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-9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5778986"/>
                  </a:ext>
                </a:extLst>
              </a:tr>
              <a:tr h="27446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643224"/>
                  </a:ext>
                </a:extLst>
              </a:tr>
              <a:tr h="27446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-6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-18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-5</a:t>
                      </a:r>
                      <a:endParaRPr lang="zh-CN" altLang="en-US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604900326"/>
                  </a:ext>
                </a:extLst>
              </a:tr>
            </a:tbl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99B8711F-1782-48DA-A6CC-09A732BE2C77}"/>
              </a:ext>
            </a:extLst>
          </p:cNvPr>
          <p:cNvGrpSpPr/>
          <p:nvPr/>
        </p:nvGrpSpPr>
        <p:grpSpPr>
          <a:xfrm>
            <a:off x="3852834" y="1929838"/>
            <a:ext cx="8234970" cy="2205969"/>
            <a:chOff x="3596356" y="1692872"/>
            <a:chExt cx="8234970" cy="220596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E56E13C-318A-473E-AC22-FCB45215F3C5}"/>
                </a:ext>
              </a:extLst>
            </p:cNvPr>
            <p:cNvGrpSpPr/>
            <p:nvPr/>
          </p:nvGrpSpPr>
          <p:grpSpPr>
            <a:xfrm>
              <a:off x="4139358" y="2059715"/>
              <a:ext cx="7691968" cy="1622372"/>
              <a:chOff x="4447359" y="2681228"/>
              <a:chExt cx="5554303" cy="1622372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1C46BF8E-364D-406A-8D40-72064E12D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1008" y="2719836"/>
                <a:ext cx="1802091" cy="1557622"/>
              </a:xfrm>
              <a:prstGeom prst="line">
                <a:avLst/>
              </a:prstGeom>
              <a:ln w="22225">
                <a:solidFill>
                  <a:srgbClr val="48A2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EA8EC7A-C14F-42B5-84AB-C47030310323}"/>
                  </a:ext>
                </a:extLst>
              </p:cNvPr>
              <p:cNvCxnSpPr/>
              <p:nvPr/>
            </p:nvCxnSpPr>
            <p:spPr>
              <a:xfrm>
                <a:off x="6748130" y="4272470"/>
                <a:ext cx="674197" cy="0"/>
              </a:xfrm>
              <a:prstGeom prst="line">
                <a:avLst/>
              </a:prstGeom>
              <a:ln w="22225">
                <a:solidFill>
                  <a:srgbClr val="48A2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2231BF6C-1E8C-4776-B6E4-D61519F16056}"/>
                  </a:ext>
                </a:extLst>
              </p:cNvPr>
              <p:cNvGrpSpPr/>
              <p:nvPr/>
            </p:nvGrpSpPr>
            <p:grpSpPr>
              <a:xfrm>
                <a:off x="8785167" y="2681228"/>
                <a:ext cx="117734" cy="1596230"/>
                <a:chOff x="3599848" y="2113063"/>
                <a:chExt cx="45383" cy="1596230"/>
              </a:xfrm>
            </p:grpSpPr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DC7CB053-FDDD-4D35-8B9F-08723191A2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9848" y="2118052"/>
                  <a:ext cx="20814" cy="1591241"/>
                </a:xfrm>
                <a:prstGeom prst="line">
                  <a:avLst/>
                </a:prstGeom>
                <a:ln w="22225">
                  <a:solidFill>
                    <a:srgbClr val="48A2A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D359DF8A-E450-43DF-8F5B-7DFCCD1D71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6574" y="2113063"/>
                  <a:ext cx="18657" cy="1591057"/>
                </a:xfrm>
                <a:prstGeom prst="line">
                  <a:avLst/>
                </a:prstGeom>
                <a:ln w="22225">
                  <a:solidFill>
                    <a:srgbClr val="48A2A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83A31ECA-5132-4117-8E8E-8F74207E28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590" y="4272285"/>
                <a:ext cx="770577" cy="0"/>
              </a:xfrm>
              <a:prstGeom prst="line">
                <a:avLst/>
              </a:prstGeom>
              <a:ln w="22225">
                <a:solidFill>
                  <a:srgbClr val="48A2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F78C52FF-F5CA-4110-BD1B-ECABB810B4F7}"/>
                  </a:ext>
                </a:extLst>
              </p:cNvPr>
              <p:cNvGrpSpPr/>
              <p:nvPr/>
            </p:nvGrpSpPr>
            <p:grpSpPr>
              <a:xfrm>
                <a:off x="7419899" y="3565131"/>
                <a:ext cx="612887" cy="707337"/>
                <a:chOff x="3842671" y="2996967"/>
                <a:chExt cx="62442" cy="707337"/>
              </a:xfrm>
            </p:grpSpPr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8DF08C91-B3A5-4492-BB72-ED717AD8D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42671" y="2996967"/>
                  <a:ext cx="29489" cy="698888"/>
                </a:xfrm>
                <a:prstGeom prst="line">
                  <a:avLst/>
                </a:prstGeom>
                <a:ln w="22225">
                  <a:solidFill>
                    <a:srgbClr val="48A2A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DF9753D2-C269-47C5-9373-E3FDE9B60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4286" y="2996967"/>
                  <a:ext cx="30827" cy="707337"/>
                </a:xfrm>
                <a:prstGeom prst="line">
                  <a:avLst/>
                </a:prstGeom>
                <a:ln w="22225">
                  <a:solidFill>
                    <a:srgbClr val="48A2A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51680A40-2737-40B7-926D-FF6AAA3BEE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2442" y="4269653"/>
                <a:ext cx="492096" cy="2633"/>
              </a:xfrm>
              <a:prstGeom prst="line">
                <a:avLst/>
              </a:prstGeom>
              <a:ln w="22225">
                <a:solidFill>
                  <a:srgbClr val="48A2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DE3A9DF-3E2E-4C2E-B0EA-6D8966FDB0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4538" y="3330167"/>
                <a:ext cx="95488" cy="939486"/>
              </a:xfrm>
              <a:prstGeom prst="line">
                <a:avLst/>
              </a:prstGeom>
              <a:ln w="22225">
                <a:solidFill>
                  <a:srgbClr val="48A2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554EB081-B901-452E-B234-21A3913787A1}"/>
                  </a:ext>
                </a:extLst>
              </p:cNvPr>
              <p:cNvCxnSpPr>
                <a:cxnSpLocks/>
                <a:stCxn id="59" idx="2"/>
              </p:cNvCxnSpPr>
              <p:nvPr/>
            </p:nvCxnSpPr>
            <p:spPr>
              <a:xfrm>
                <a:off x="9549175" y="3355104"/>
                <a:ext cx="452487" cy="0"/>
              </a:xfrm>
              <a:prstGeom prst="line">
                <a:avLst/>
              </a:prstGeom>
              <a:ln w="22225">
                <a:solidFill>
                  <a:srgbClr val="48A2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CD519056-F732-491F-83E5-F80592CF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85833" y="2719836"/>
                <a:ext cx="492849" cy="0"/>
              </a:xfrm>
              <a:prstGeom prst="line">
                <a:avLst/>
              </a:prstGeom>
              <a:ln w="22225">
                <a:solidFill>
                  <a:srgbClr val="48A2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ED832A5B-E889-459E-B4C8-F735E5A7C430}"/>
                  </a:ext>
                </a:extLst>
              </p:cNvPr>
              <p:cNvSpPr/>
              <p:nvPr/>
            </p:nvSpPr>
            <p:spPr>
              <a:xfrm>
                <a:off x="4447359" y="2706601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822013EA-9090-4A7E-B0FE-743440747996}"/>
                  </a:ext>
                </a:extLst>
              </p:cNvPr>
              <p:cNvSpPr/>
              <p:nvPr/>
            </p:nvSpPr>
            <p:spPr>
              <a:xfrm>
                <a:off x="4679544" y="2695376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DB42192C-B218-444D-9937-DBE9722331D6}"/>
                  </a:ext>
                </a:extLst>
              </p:cNvPr>
              <p:cNvSpPr/>
              <p:nvPr/>
            </p:nvSpPr>
            <p:spPr>
              <a:xfrm>
                <a:off x="4921471" y="2693774"/>
                <a:ext cx="46274" cy="45719"/>
              </a:xfrm>
              <a:prstGeom prst="ellipse">
                <a:avLst/>
              </a:prstGeom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00221E75-2E97-41BC-A024-C6F5CB1C5A25}"/>
                  </a:ext>
                </a:extLst>
              </p:cNvPr>
              <p:cNvSpPr/>
              <p:nvPr/>
            </p:nvSpPr>
            <p:spPr>
              <a:xfrm>
                <a:off x="5184509" y="2895901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07F70B8F-F57C-4450-9D8A-3CB7301B8686}"/>
                  </a:ext>
                </a:extLst>
              </p:cNvPr>
              <p:cNvSpPr/>
              <p:nvPr/>
            </p:nvSpPr>
            <p:spPr>
              <a:xfrm>
                <a:off x="5428067" y="3117286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220E7CCC-04B6-4470-849F-F0160655B0EC}"/>
                  </a:ext>
                </a:extLst>
              </p:cNvPr>
              <p:cNvSpPr/>
              <p:nvPr/>
            </p:nvSpPr>
            <p:spPr>
              <a:xfrm>
                <a:off x="5661878" y="3319417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CA2D48B6-89A4-43C1-9D26-C2A84C8FCBEB}"/>
                  </a:ext>
                </a:extLst>
              </p:cNvPr>
              <p:cNvSpPr/>
              <p:nvPr/>
            </p:nvSpPr>
            <p:spPr>
              <a:xfrm>
                <a:off x="5884324" y="3519942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EA9AEEB6-3A76-442F-B4CE-ED6AEE0819D7}"/>
                  </a:ext>
                </a:extLst>
              </p:cNvPr>
              <p:cNvSpPr/>
              <p:nvPr/>
            </p:nvSpPr>
            <p:spPr>
              <a:xfrm>
                <a:off x="6116513" y="3701217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55F0EEA5-2697-47D4-B28F-742B553D3D2F}"/>
                  </a:ext>
                </a:extLst>
              </p:cNvPr>
              <p:cNvSpPr/>
              <p:nvPr/>
            </p:nvSpPr>
            <p:spPr>
              <a:xfrm>
                <a:off x="6348702" y="3920992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8F2C7B2D-6480-4C00-9F13-9E411B124A30}"/>
                  </a:ext>
                </a:extLst>
              </p:cNvPr>
              <p:cNvSpPr/>
              <p:nvPr/>
            </p:nvSpPr>
            <p:spPr>
              <a:xfrm>
                <a:off x="6590631" y="4121517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974D663-CE2E-48AC-B4D3-C2EA0A7489E6}"/>
                  </a:ext>
                </a:extLst>
              </p:cNvPr>
              <p:cNvSpPr/>
              <p:nvPr/>
            </p:nvSpPr>
            <p:spPr>
              <a:xfrm>
                <a:off x="6774107" y="4245042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57D00EA-E13E-4C50-B3B9-E8BD49247110}"/>
                  </a:ext>
                </a:extLst>
              </p:cNvPr>
              <p:cNvSpPr/>
              <p:nvPr/>
            </p:nvSpPr>
            <p:spPr>
              <a:xfrm>
                <a:off x="7025775" y="4253066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4D00601-0355-439D-961A-A4125D6FC3D6}"/>
                  </a:ext>
                </a:extLst>
              </p:cNvPr>
              <p:cNvSpPr/>
              <p:nvPr/>
            </p:nvSpPr>
            <p:spPr>
              <a:xfrm>
                <a:off x="7694730" y="3518340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8FB89D71-4F21-406B-A7CB-5E6C5D6817F1}"/>
                  </a:ext>
                </a:extLst>
              </p:cNvPr>
              <p:cNvSpPr/>
              <p:nvPr/>
            </p:nvSpPr>
            <p:spPr>
              <a:xfrm>
                <a:off x="8394737" y="4251462"/>
                <a:ext cx="46274" cy="45719"/>
              </a:xfrm>
              <a:prstGeom prst="ellipse">
                <a:avLst/>
              </a:prstGeom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4758AF01-520B-40B4-9302-2B30EA43BD53}"/>
                  </a:ext>
                </a:extLst>
              </p:cNvPr>
              <p:cNvSpPr/>
              <p:nvPr/>
            </p:nvSpPr>
            <p:spPr>
              <a:xfrm>
                <a:off x="8636664" y="4249856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557B62D2-22E6-4CE6-B8F8-C98D895A151A}"/>
                  </a:ext>
                </a:extLst>
              </p:cNvPr>
              <p:cNvSpPr/>
              <p:nvPr/>
            </p:nvSpPr>
            <p:spPr>
              <a:xfrm>
                <a:off x="8829049" y="2687659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664D2C9-F897-4E55-B8E9-56E80ABD7198}"/>
                  </a:ext>
                </a:extLst>
              </p:cNvPr>
              <p:cNvSpPr/>
              <p:nvPr/>
            </p:nvSpPr>
            <p:spPr>
              <a:xfrm>
                <a:off x="9063692" y="4257874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9BA60038-E082-40BE-AC04-7538BC8020FA}"/>
                  </a:ext>
                </a:extLst>
              </p:cNvPr>
              <p:cNvSpPr/>
              <p:nvPr/>
            </p:nvSpPr>
            <p:spPr>
              <a:xfrm>
                <a:off x="9336474" y="4257875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0F1583C-4C5A-40C9-898E-E5707155C3B6}"/>
                  </a:ext>
                </a:extLst>
              </p:cNvPr>
              <p:cNvSpPr/>
              <p:nvPr/>
            </p:nvSpPr>
            <p:spPr>
              <a:xfrm>
                <a:off x="7254706" y="4257881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FED81E2-9F64-401B-96E6-1D332E88400E}"/>
                  </a:ext>
                </a:extLst>
              </p:cNvPr>
              <p:cNvSpPr/>
              <p:nvPr/>
            </p:nvSpPr>
            <p:spPr>
              <a:xfrm>
                <a:off x="9549175" y="3332244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95CE8D9-6431-4627-ACDA-DD49CDCEE3AD}"/>
                  </a:ext>
                </a:extLst>
              </p:cNvPr>
              <p:cNvSpPr/>
              <p:nvPr/>
            </p:nvSpPr>
            <p:spPr>
              <a:xfrm>
                <a:off x="9781360" y="3330644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0EB69A34-9FC6-43A7-A3E1-A9B664E63C25}"/>
                  </a:ext>
                </a:extLst>
              </p:cNvPr>
              <p:cNvSpPr/>
              <p:nvPr/>
            </p:nvSpPr>
            <p:spPr>
              <a:xfrm>
                <a:off x="8158086" y="4245042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F98664A5-CE02-4946-87F2-E6573B8A4A55}"/>
                  </a:ext>
                </a:extLst>
              </p:cNvPr>
              <p:cNvSpPr/>
              <p:nvPr/>
            </p:nvSpPr>
            <p:spPr>
              <a:xfrm>
                <a:off x="7469029" y="4036497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BA7788B-779F-4A3D-97FA-60041CF1C5DC}"/>
                  </a:ext>
                </a:extLst>
              </p:cNvPr>
              <p:cNvSpPr/>
              <p:nvPr/>
            </p:nvSpPr>
            <p:spPr>
              <a:xfrm>
                <a:off x="7925308" y="4044517"/>
                <a:ext cx="46274" cy="45719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0A73697-43B4-4E88-840B-75335AB80EB8}"/>
                </a:ext>
              </a:extLst>
            </p:cNvPr>
            <p:cNvSpPr txBox="1"/>
            <p:nvPr/>
          </p:nvSpPr>
          <p:spPr>
            <a:xfrm rot="16200000">
              <a:off x="2678037" y="2611191"/>
              <a:ext cx="2205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Gray level profile</a:t>
              </a:r>
              <a:endParaRPr lang="zh-CN" altLang="en-US" dirty="0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AAA99476-8EC3-4771-A6D5-ECDC1DBC53A5}"/>
              </a:ext>
            </a:extLst>
          </p:cNvPr>
          <p:cNvSpPr txBox="1"/>
          <p:nvPr/>
        </p:nvSpPr>
        <p:spPr>
          <a:xfrm>
            <a:off x="3272797" y="4186005"/>
            <a:ext cx="1398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 strip</a:t>
            </a:r>
            <a:endParaRPr lang="zh-CN" altLang="en-US" sz="14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36FDE93-6C3A-4EAA-9786-4CD9236AF252}"/>
              </a:ext>
            </a:extLst>
          </p:cNvPr>
          <p:cNvSpPr txBox="1"/>
          <p:nvPr/>
        </p:nvSpPr>
        <p:spPr>
          <a:xfrm>
            <a:off x="3007784" y="4919617"/>
            <a:ext cx="178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First Derivative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3DEA939-971D-4639-B550-DDE7F3B0AD74}"/>
              </a:ext>
            </a:extLst>
          </p:cNvPr>
          <p:cNvSpPr txBox="1"/>
          <p:nvPr/>
        </p:nvSpPr>
        <p:spPr>
          <a:xfrm>
            <a:off x="2715824" y="5663674"/>
            <a:ext cx="205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Second Derivative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96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35059FE-A88F-423C-A400-0FAE17A6D3A4}"/>
              </a:ext>
            </a:extLst>
          </p:cNvPr>
          <p:cNvSpPr txBox="1">
            <a:spLocks noChangeArrowheads="1"/>
          </p:cNvSpPr>
          <p:nvPr/>
        </p:nvSpPr>
        <p:spPr>
          <a:xfrm>
            <a:off x="2135188" y="2298730"/>
            <a:ext cx="5425340" cy="3945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C00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200" dirty="0">
                <a:latin typeface="Times New Roman" panose="02020603050405020304" pitchFamily="18" charset="0"/>
              </a:rPr>
              <a:t>Definition: </a:t>
            </a:r>
          </a:p>
          <a:p>
            <a:pPr>
              <a:buClr>
                <a:srgbClr val="A4D6D5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First derivative filter output</a:t>
            </a:r>
          </a:p>
          <a:p>
            <a:pPr lvl="1">
              <a:buClr>
                <a:schemeClr val="tx1"/>
              </a:buClr>
              <a:buSzPct val="80000"/>
              <a:buFont typeface="Arial" panose="020B0604020202020204" pitchFamily="34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</a:rPr>
              <a:t> Zero at constant intensities</a:t>
            </a:r>
          </a:p>
          <a:p>
            <a:pPr lvl="1">
              <a:buClr>
                <a:schemeClr val="tx1"/>
              </a:buClr>
              <a:buSzPct val="80000"/>
              <a:buFont typeface="Arial" panose="020B0604020202020204" pitchFamily="34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</a:rPr>
              <a:t> Non zero at the onset of a step or ramp</a:t>
            </a:r>
          </a:p>
          <a:p>
            <a:pPr lvl="1">
              <a:buClr>
                <a:schemeClr val="tx1"/>
              </a:buClr>
              <a:buSzPct val="80000"/>
              <a:buFont typeface="Arial" panose="020B0604020202020204" pitchFamily="34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</a:rPr>
              <a:t> Non zero along ramps</a:t>
            </a:r>
          </a:p>
          <a:p>
            <a:pPr lvl="1">
              <a:buClr>
                <a:schemeClr val="tx1"/>
              </a:buClr>
              <a:buSzPct val="80000"/>
              <a:buFont typeface="Arial" panose="020B0604020202020204" pitchFamily="34" charset="0"/>
              <a:buChar char="‒"/>
            </a:pPr>
            <a:endParaRPr lang="en-US" altLang="zh-CN" sz="2200" dirty="0">
              <a:latin typeface="Times New Roman" panose="02020603050405020304" pitchFamily="18" charset="0"/>
            </a:endParaRPr>
          </a:p>
          <a:p>
            <a:pPr>
              <a:buClr>
                <a:srgbClr val="A4D6D5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 Second derivative filter output</a:t>
            </a:r>
          </a:p>
          <a:p>
            <a:pPr lvl="1">
              <a:buClr>
                <a:schemeClr val="tx1"/>
              </a:buClr>
              <a:buSzPct val="80000"/>
              <a:buFont typeface="Arial" panose="020B0604020202020204" pitchFamily="34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</a:rPr>
              <a:t> Zero at constant intensities</a:t>
            </a:r>
          </a:p>
          <a:p>
            <a:pPr lvl="1">
              <a:buClr>
                <a:schemeClr val="tx1"/>
              </a:buClr>
              <a:buSzPct val="80000"/>
              <a:buFont typeface="Arial" panose="020B0604020202020204" pitchFamily="34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</a:rPr>
              <a:t> Non zero at the onset of a step or ramp</a:t>
            </a:r>
          </a:p>
          <a:p>
            <a:pPr lvl="1">
              <a:buClr>
                <a:schemeClr val="tx1"/>
              </a:buClr>
              <a:buSzPct val="80000"/>
              <a:buFont typeface="Arial" panose="020B0604020202020204" pitchFamily="34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</a:rPr>
              <a:t> Zero along ramps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E84AD6-0110-42A2-B82B-82883C78D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01" y="979255"/>
            <a:ext cx="3702122" cy="139763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78346EF7-A6A9-4362-9EFA-69275732C75A}"/>
              </a:ext>
            </a:extLst>
          </p:cNvPr>
          <p:cNvGrpSpPr/>
          <p:nvPr/>
        </p:nvGrpSpPr>
        <p:grpSpPr>
          <a:xfrm>
            <a:off x="7998501" y="2739316"/>
            <a:ext cx="3702122" cy="1664655"/>
            <a:chOff x="8216760" y="2461969"/>
            <a:chExt cx="3702122" cy="166465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4CC0455-A093-4054-9409-9B26407B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6760" y="2461969"/>
              <a:ext cx="3702122" cy="1397631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2435DBB-CEC3-4C16-B6A6-BF4703274CDE}"/>
                </a:ext>
              </a:extLst>
            </p:cNvPr>
            <p:cNvSpPr/>
            <p:nvPr/>
          </p:nvSpPr>
          <p:spPr>
            <a:xfrm>
              <a:off x="8285936" y="3808271"/>
              <a:ext cx="3563769" cy="318353"/>
            </a:xfrm>
            <a:prstGeom prst="rect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First derivative filter output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AB3E8C-07CE-4866-8D22-AB5F31B16AD6}"/>
              </a:ext>
            </a:extLst>
          </p:cNvPr>
          <p:cNvGrpSpPr/>
          <p:nvPr/>
        </p:nvGrpSpPr>
        <p:grpSpPr>
          <a:xfrm>
            <a:off x="7998499" y="4670996"/>
            <a:ext cx="3638867" cy="1640776"/>
            <a:chOff x="8229598" y="4300170"/>
            <a:chExt cx="3638867" cy="164077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FC51245-126E-4128-BF9A-E81BDDAD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598" y="4300170"/>
              <a:ext cx="3638867" cy="1373751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D72BF56-198F-4ED7-B2FD-947214E18DB1}"/>
                </a:ext>
              </a:extLst>
            </p:cNvPr>
            <p:cNvSpPr/>
            <p:nvPr/>
          </p:nvSpPr>
          <p:spPr>
            <a:xfrm>
              <a:off x="8229598" y="5606503"/>
              <a:ext cx="3578384" cy="334443"/>
            </a:xfrm>
            <a:prstGeom prst="rect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 Second derivative filter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95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8686075-9434-4C9D-A7FD-4A1202999D65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235820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C00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b="1" dirty="0"/>
              <a:t>Conclusion:</a:t>
            </a:r>
            <a:r>
              <a:rPr lang="en-US" altLang="zh-CN" b="1" dirty="0"/>
              <a:t> </a:t>
            </a:r>
          </a:p>
          <a:p>
            <a:pPr>
              <a:lnSpc>
                <a:spcPct val="110000"/>
              </a:lnSpc>
              <a:spcBef>
                <a:spcPct val="25000"/>
              </a:spcBef>
              <a:buClr>
                <a:srgbClr val="A4D6D5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First-order derivatives generally produce thicker edges in an image.</a:t>
            </a:r>
          </a:p>
          <a:p>
            <a:pPr>
              <a:lnSpc>
                <a:spcPct val="110000"/>
              </a:lnSpc>
              <a:spcBef>
                <a:spcPct val="25000"/>
              </a:spcBef>
              <a:buClr>
                <a:srgbClr val="A4D6D5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Second-order derivatives have a stronger response to fine detail, such as thin lines and isolated points.</a:t>
            </a:r>
          </a:p>
          <a:p>
            <a:pPr>
              <a:lnSpc>
                <a:spcPct val="110000"/>
              </a:lnSpc>
              <a:spcBef>
                <a:spcPct val="25000"/>
              </a:spcBef>
              <a:buClr>
                <a:srgbClr val="A4D6D5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First order derivatives generally have a stronger response to a gray-level step.</a:t>
            </a:r>
          </a:p>
          <a:p>
            <a:pPr>
              <a:lnSpc>
                <a:spcPct val="110000"/>
              </a:lnSpc>
              <a:spcBef>
                <a:spcPct val="25000"/>
              </a:spcBef>
              <a:buClr>
                <a:srgbClr val="A4D6D5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Second-order derivatives produce a double response at step changes in gray level.</a:t>
            </a:r>
          </a:p>
        </p:txBody>
      </p:sp>
    </p:spTree>
    <p:extLst>
      <p:ext uri="{BB962C8B-B14F-4D97-AF65-F5344CB8AC3E}">
        <p14:creationId xmlns:p14="http://schemas.microsoft.com/office/powerpoint/2010/main" val="417421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057584-56E0-4907-8D4B-33178F08205D}"/>
              </a:ext>
            </a:extLst>
          </p:cNvPr>
          <p:cNvSpPr txBox="1">
            <a:spLocks noChangeArrowheads="1"/>
          </p:cNvSpPr>
          <p:nvPr/>
        </p:nvSpPr>
        <p:spPr>
          <a:xfrm>
            <a:off x="2365560" y="2359875"/>
            <a:ext cx="7921625" cy="2011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5000"/>
              </a:lnSpc>
              <a:spcBef>
                <a:spcPct val="2500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Properties of 1st and 2nd-Order Derivatives</a:t>
            </a:r>
          </a:p>
          <a:p>
            <a:pPr lvl="1">
              <a:lnSpc>
                <a:spcPct val="135000"/>
              </a:lnSpc>
              <a:spcBef>
                <a:spcPct val="2500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dirty="0">
                <a:solidFill>
                  <a:srgbClr val="48A2A0"/>
                </a:solidFill>
                <a:latin typeface="Times New Roman" panose="02020603050405020304" pitchFamily="18" charset="0"/>
              </a:rPr>
              <a:t>Use of 2nd Derivatives for Enhancement- The Laplacian</a:t>
            </a:r>
          </a:p>
          <a:p>
            <a:pPr lvl="1">
              <a:lnSpc>
                <a:spcPct val="135000"/>
              </a:lnSpc>
              <a:spcBef>
                <a:spcPct val="2500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Use of 1st Derivatives for Enhancement - The Gradient</a:t>
            </a:r>
          </a:p>
          <a:p>
            <a:pPr>
              <a:buClr>
                <a:srgbClr val="CC0000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5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8107C55-A95D-4F89-8325-0E2E511D7B03}"/>
              </a:ext>
            </a:extLst>
          </p:cNvPr>
          <p:cNvSpPr txBox="1">
            <a:spLocks noChangeArrowheads="1"/>
          </p:cNvSpPr>
          <p:nvPr/>
        </p:nvSpPr>
        <p:spPr>
          <a:xfrm>
            <a:off x="1758407" y="2213517"/>
            <a:ext cx="958238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6600" indent="-342900">
              <a:lnSpc>
                <a:spcPct val="125000"/>
              </a:lnSpc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  <a:tabLst>
                <a:tab pos="355600" algn="l"/>
              </a:tabLst>
            </a:pPr>
            <a:r>
              <a:rPr lang="en-US" altLang="zh-CN" sz="2400" dirty="0">
                <a:latin typeface="Times New Roman" panose="02020603050405020304" pitchFamily="18" charset="0"/>
              </a:rPr>
              <a:t>A common second derivative sharpening filter is the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  <a:p>
            <a:pPr marL="622300">
              <a:lnSpc>
                <a:spcPct val="125000"/>
              </a:lnSpc>
              <a:buFontTx/>
              <a:buNone/>
              <a:tabLst>
                <a:tab pos="355600" algn="l"/>
              </a:tabLst>
            </a:pPr>
            <a:r>
              <a:rPr lang="en-US" altLang="zh-CN" sz="2200" dirty="0">
                <a:latin typeface="Times New Roman" panose="02020603050405020304" pitchFamily="18" charset="0"/>
              </a:rPr>
              <a:t>	– Isotropic</a:t>
            </a:r>
          </a:p>
          <a:p>
            <a:pPr marL="622300">
              <a:lnSpc>
                <a:spcPct val="125000"/>
              </a:lnSpc>
              <a:buFontTx/>
              <a:buNone/>
              <a:tabLst>
                <a:tab pos="355600" algn="l"/>
              </a:tabLst>
            </a:pPr>
            <a:r>
              <a:rPr lang="en-US" altLang="zh-CN" sz="2200" dirty="0">
                <a:latin typeface="Times New Roman" panose="02020603050405020304" pitchFamily="18" charset="0"/>
              </a:rPr>
              <a:t>		• Rotation invariant: Rotating the image and applying the filter is the same as applying the filter and then rotating the image.</a:t>
            </a:r>
          </a:p>
          <a:p>
            <a:pPr marL="622300">
              <a:lnSpc>
                <a:spcPct val="125000"/>
              </a:lnSpc>
              <a:buFontTx/>
              <a:buNone/>
              <a:tabLst>
                <a:tab pos="355600" algn="l"/>
              </a:tabLst>
            </a:pPr>
            <a:r>
              <a:rPr lang="en-US" altLang="zh-CN" sz="2200" dirty="0">
                <a:latin typeface="Times New Roman" panose="02020603050405020304" pitchFamily="18" charset="0"/>
              </a:rPr>
              <a:t>	– One of the simplest sharpening filters</a:t>
            </a:r>
          </a:p>
        </p:txBody>
      </p:sp>
    </p:spTree>
    <p:extLst>
      <p:ext uri="{BB962C8B-B14F-4D97-AF65-F5344CB8AC3E}">
        <p14:creationId xmlns:p14="http://schemas.microsoft.com/office/powerpoint/2010/main" val="260294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F79DB79-7478-46B0-AAB2-9F09DF3E3431}"/>
              </a:ext>
            </a:extLst>
          </p:cNvPr>
          <p:cNvSpPr txBox="1">
            <a:spLocks noChangeArrowheads="1"/>
          </p:cNvSpPr>
          <p:nvPr/>
        </p:nvSpPr>
        <p:spPr>
          <a:xfrm>
            <a:off x="2439988" y="2332037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D50E1D6B-3F2C-4933-9A8C-D368943778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609535"/>
              </p:ext>
            </p:extLst>
          </p:nvPr>
        </p:nvGraphicFramePr>
        <p:xfrm>
          <a:off x="2706611" y="4019864"/>
          <a:ext cx="7534804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35700" imgH="304800" progId="Equation.3">
                  <p:embed/>
                </p:oleObj>
              </mc:Choice>
              <mc:Fallback>
                <p:oleObj name="Equation" r:id="rId2" imgW="6235700" imgH="304800" progId="Equation.3">
                  <p:embed/>
                  <p:pic>
                    <p:nvPicPr>
                      <p:cNvPr id="194565" name="Object 4">
                        <a:extLst>
                          <a:ext uri="{FF2B5EF4-FFF2-40B4-BE49-F238E27FC236}">
                            <a16:creationId xmlns:a16="http://schemas.microsoft.com/office/drawing/2014/main" id="{CA8DDE0F-EE3B-4EF7-9C53-89B1F763D9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611" y="4019864"/>
                        <a:ext cx="7534804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421A550A-A4C6-45F6-84F4-DECB737D0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864552"/>
              </p:ext>
            </p:extLst>
          </p:nvPr>
        </p:nvGraphicFramePr>
        <p:xfrm>
          <a:off x="4620283" y="3033132"/>
          <a:ext cx="1890191" cy="707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63700" imgH="622300" progId="Equation.3">
                  <p:embed/>
                </p:oleObj>
              </mc:Choice>
              <mc:Fallback>
                <p:oleObj name="Equation" r:id="rId4" imgW="1663700" imgH="622300" progId="Equation.3">
                  <p:embed/>
                  <p:pic>
                    <p:nvPicPr>
                      <p:cNvPr id="194566" name="Object 5">
                        <a:extLst>
                          <a:ext uri="{FF2B5EF4-FFF2-40B4-BE49-F238E27FC236}">
                            <a16:creationId xmlns:a16="http://schemas.microsoft.com/office/drawing/2014/main" id="{64B290D1-DE5B-4864-9AB8-89DDCDFADA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283" y="3033132"/>
                        <a:ext cx="1890191" cy="7070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6">
            <a:extLst>
              <a:ext uri="{FF2B5EF4-FFF2-40B4-BE49-F238E27FC236}">
                <a16:creationId xmlns:a16="http://schemas.microsoft.com/office/drawing/2014/main" id="{D9BFF5C3-E73D-44A2-9C29-8AA6D50AE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4745037"/>
            <a:ext cx="1543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ine 7">
            <a:extLst>
              <a:ext uri="{FF2B5EF4-FFF2-40B4-BE49-F238E27FC236}">
                <a16:creationId xmlns:a16="http://schemas.microsoft.com/office/drawing/2014/main" id="{0AE52D52-7540-4CDE-9619-437EF0F19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1900" y="4745037"/>
            <a:ext cx="576263" cy="431800"/>
          </a:xfrm>
          <a:prstGeom prst="line">
            <a:avLst/>
          </a:prstGeom>
          <a:noFill/>
          <a:ln w="539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8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1625501" y="3921236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31608" y="3195454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0598" y="3286983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7211" y="4277573"/>
            <a:ext cx="21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Arithmetic/Logical Operation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8435" y="4217578"/>
            <a:ext cx="216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Gray Level Transformations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993017" y="4258218"/>
            <a:ext cx="168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Histogram Processing</a:t>
            </a:r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2820725" y="1409324"/>
            <a:ext cx="6266641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ea"/>
                <a:sym typeface="+mn-lt"/>
              </a:rPr>
              <a:t>Images Enhancement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211258" y="3214189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0986" y="3305718"/>
            <a:ext cx="813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919298" y="3921236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490908" y="3214189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31813" y="3305718"/>
            <a:ext cx="813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232130" y="3921236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870364" y="1833293"/>
            <a:ext cx="8073880" cy="5205"/>
            <a:chOff x="4129088" y="2452245"/>
            <a:chExt cx="3828479" cy="5205"/>
          </a:xfrm>
        </p:grpSpPr>
        <p:cxnSp>
          <p:nvCxnSpPr>
            <p:cNvPr id="27" name="直接连接符 26"/>
            <p:cNvCxnSpPr>
              <a:cxnSpLocks/>
            </p:cNvCxnSpPr>
            <p:nvPr/>
          </p:nvCxnSpPr>
          <p:spPr>
            <a:xfrm flipV="1">
              <a:off x="4129088" y="2457450"/>
              <a:ext cx="426914" cy="0"/>
            </a:xfrm>
            <a:prstGeom prst="line">
              <a:avLst/>
            </a:prstGeom>
            <a:ln w="25400">
              <a:solidFill>
                <a:srgbClr val="6C9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  <a:stCxn id="2" idx="3"/>
            </p:cNvCxnSpPr>
            <p:nvPr/>
          </p:nvCxnSpPr>
          <p:spPr>
            <a:xfrm>
              <a:off x="7551251" y="2452245"/>
              <a:ext cx="406316" cy="5205"/>
            </a:xfrm>
            <a:prstGeom prst="line">
              <a:avLst/>
            </a:prstGeom>
            <a:ln w="25400">
              <a:solidFill>
                <a:srgbClr val="48A2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16303" y="2186816"/>
            <a:ext cx="2520286" cy="257175"/>
            <a:chOff x="4843463" y="4520714"/>
            <a:chExt cx="2520286" cy="257175"/>
          </a:xfrm>
        </p:grpSpPr>
        <p:sp>
          <p:nvSpPr>
            <p:cNvPr id="30" name="椭圆 29"/>
            <p:cNvSpPr/>
            <p:nvPr/>
          </p:nvSpPr>
          <p:spPr>
            <a:xfrm>
              <a:off x="4843463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296085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748707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201329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653951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106574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6FD84465-3FB1-492D-AA19-0C4286F973F1}"/>
              </a:ext>
            </a:extLst>
          </p:cNvPr>
          <p:cNvSpPr txBox="1"/>
          <p:nvPr/>
        </p:nvSpPr>
        <p:spPr>
          <a:xfrm>
            <a:off x="7398307" y="4297532"/>
            <a:ext cx="176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Spatial Filtering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5C51141-5236-4A6F-8221-85C709175005}"/>
              </a:ext>
            </a:extLst>
          </p:cNvPr>
          <p:cNvSpPr/>
          <p:nvPr/>
        </p:nvSpPr>
        <p:spPr>
          <a:xfrm>
            <a:off x="7694546" y="3214189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91A68D0-1D4E-4575-B43E-3274BF4A0207}"/>
              </a:ext>
            </a:extLst>
          </p:cNvPr>
          <p:cNvSpPr txBox="1"/>
          <p:nvPr/>
        </p:nvSpPr>
        <p:spPr>
          <a:xfrm>
            <a:off x="7759465" y="3305718"/>
            <a:ext cx="8226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2154D1A-574E-4136-AAE3-B5028C309AD1}"/>
              </a:ext>
            </a:extLst>
          </p:cNvPr>
          <p:cNvSpPr/>
          <p:nvPr/>
        </p:nvSpPr>
        <p:spPr>
          <a:xfrm>
            <a:off x="8409852" y="3946320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1CC9D25-06DB-4CF7-B088-B375B985B115}"/>
              </a:ext>
            </a:extLst>
          </p:cNvPr>
          <p:cNvSpPr txBox="1"/>
          <p:nvPr/>
        </p:nvSpPr>
        <p:spPr>
          <a:xfrm>
            <a:off x="9252149" y="4277573"/>
            <a:ext cx="227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Frequency Filtering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AD9C5FC-503A-48D9-A352-9CCD2FFD94B0}"/>
              </a:ext>
            </a:extLst>
          </p:cNvPr>
          <p:cNvSpPr/>
          <p:nvPr/>
        </p:nvSpPr>
        <p:spPr>
          <a:xfrm>
            <a:off x="9725846" y="3214189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624DF39-574F-4CC0-9298-C4CA371B7304}"/>
              </a:ext>
            </a:extLst>
          </p:cNvPr>
          <p:cNvSpPr txBox="1"/>
          <p:nvPr/>
        </p:nvSpPr>
        <p:spPr>
          <a:xfrm>
            <a:off x="9766751" y="3305718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815F3CD-0483-47D1-968F-34C12C4D7A44}"/>
              </a:ext>
            </a:extLst>
          </p:cNvPr>
          <p:cNvSpPr/>
          <p:nvPr/>
        </p:nvSpPr>
        <p:spPr>
          <a:xfrm>
            <a:off x="10467068" y="3921236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1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BF0BDC1-CDB0-4A25-90F3-5A1FABC05B62}"/>
              </a:ext>
            </a:extLst>
          </p:cNvPr>
          <p:cNvGrpSpPr/>
          <p:nvPr/>
        </p:nvGrpSpPr>
        <p:grpSpPr>
          <a:xfrm>
            <a:off x="4141025" y="3165258"/>
            <a:ext cx="1954975" cy="1829435"/>
            <a:chOff x="9064815" y="3417925"/>
            <a:chExt cx="1726644" cy="170614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F49F3D2-4E54-4CD1-A77D-13631367A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815" y="3417925"/>
              <a:ext cx="1706148" cy="17061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503951DE-83D8-4AB6-9547-3967399A9C85}"/>
                    </a:ext>
                  </a:extLst>
                </p:cNvPr>
                <p:cNvSpPr txBox="1"/>
                <p:nvPr/>
              </p:nvSpPr>
              <p:spPr>
                <a:xfrm>
                  <a:off x="9086009" y="3540380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562ED10-700E-4361-B429-9164253F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009" y="3540380"/>
                  <a:ext cx="572061" cy="3731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E8081214-788E-41F5-947F-181148EAD6CF}"/>
                    </a:ext>
                  </a:extLst>
                </p:cNvPr>
                <p:cNvSpPr txBox="1"/>
                <p:nvPr/>
              </p:nvSpPr>
              <p:spPr>
                <a:xfrm>
                  <a:off x="9089488" y="4655876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C7F6EFC-A869-43C2-90AB-218E8126E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488" y="4655876"/>
                  <a:ext cx="572061" cy="3731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2B9BB841-477D-4AE9-A056-C06123886D55}"/>
                    </a:ext>
                  </a:extLst>
                </p:cNvPr>
                <p:cNvSpPr txBox="1"/>
                <p:nvPr/>
              </p:nvSpPr>
              <p:spPr>
                <a:xfrm>
                  <a:off x="9102740" y="4109343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3F3496F-9CB4-440C-AD06-DAF1028A6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740" y="4109343"/>
                  <a:ext cx="572061" cy="3731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67E957A2-E0A2-4057-B5BA-D08CFE3ED92E}"/>
                    </a:ext>
                  </a:extLst>
                </p:cNvPr>
                <p:cNvSpPr txBox="1"/>
                <p:nvPr/>
              </p:nvSpPr>
              <p:spPr>
                <a:xfrm>
                  <a:off x="10219398" y="3546738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ED9FA131-D1E1-4E3B-B81C-483ACD175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398" y="3546738"/>
                  <a:ext cx="572061" cy="3731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39C77D6-0551-4B75-82DC-E2571F6C2D65}"/>
                    </a:ext>
                  </a:extLst>
                </p:cNvPr>
                <p:cNvSpPr txBox="1"/>
                <p:nvPr/>
              </p:nvSpPr>
              <p:spPr>
                <a:xfrm>
                  <a:off x="9637072" y="3534277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DE00581-CDDF-4A32-AB8D-9275EB678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072" y="3534277"/>
                  <a:ext cx="572061" cy="3731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DBBB8B3-F45C-4508-B9A0-E7D00629BA45}"/>
                    </a:ext>
                  </a:extLst>
                </p:cNvPr>
                <p:cNvSpPr txBox="1"/>
                <p:nvPr/>
              </p:nvSpPr>
              <p:spPr>
                <a:xfrm>
                  <a:off x="9715679" y="4093388"/>
                  <a:ext cx="470452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zh-CN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8</a:t>
                  </a:r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4B476A52-D8AB-4A3A-AB84-D488346A8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679" y="4093388"/>
                  <a:ext cx="470452" cy="373146"/>
                </a:xfrm>
                <a:prstGeom prst="rect">
                  <a:avLst/>
                </a:prstGeom>
                <a:blipFill>
                  <a:blip r:embed="rId9"/>
                  <a:stretch>
                    <a:fillRect t="-9091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4B2D892-6856-4065-B940-95C546F998D5}"/>
                    </a:ext>
                  </a:extLst>
                </p:cNvPr>
                <p:cNvSpPr txBox="1"/>
                <p:nvPr/>
              </p:nvSpPr>
              <p:spPr>
                <a:xfrm>
                  <a:off x="10211802" y="4096092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41255FA-FFA1-4F3C-B916-E178D0556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802" y="4096092"/>
                  <a:ext cx="572061" cy="3731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7D0B172-F0FB-4340-800A-73B2980FFECC}"/>
                    </a:ext>
                  </a:extLst>
                </p:cNvPr>
                <p:cNvSpPr txBox="1"/>
                <p:nvPr/>
              </p:nvSpPr>
              <p:spPr>
                <a:xfrm>
                  <a:off x="10192565" y="4673439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91C10498-AA62-466F-BAE3-644699413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565" y="4673439"/>
                  <a:ext cx="572061" cy="3731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CC5DC12-6AFD-4A32-A3FA-858DE689BFF8}"/>
                    </a:ext>
                  </a:extLst>
                </p:cNvPr>
                <p:cNvSpPr txBox="1"/>
                <p:nvPr/>
              </p:nvSpPr>
              <p:spPr>
                <a:xfrm>
                  <a:off x="9647223" y="4655994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928B29E-8A08-4F0B-91A3-C5569B82A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23" y="4655994"/>
                  <a:ext cx="572061" cy="3731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69B5B75-8B09-49E4-B5B3-AB17ED9F5E27}"/>
              </a:ext>
            </a:extLst>
          </p:cNvPr>
          <p:cNvGrpSpPr/>
          <p:nvPr/>
        </p:nvGrpSpPr>
        <p:grpSpPr>
          <a:xfrm>
            <a:off x="1810373" y="3162291"/>
            <a:ext cx="1954975" cy="1829435"/>
            <a:chOff x="9064815" y="3429000"/>
            <a:chExt cx="1726644" cy="1706148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135FE23-1684-4760-9222-09A2D9FDD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815" y="3429000"/>
              <a:ext cx="1706148" cy="17061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BC0E4BC0-3D1D-447D-8521-06FEB0AA1586}"/>
                    </a:ext>
                  </a:extLst>
                </p:cNvPr>
                <p:cNvSpPr txBox="1"/>
                <p:nvPr/>
              </p:nvSpPr>
              <p:spPr>
                <a:xfrm>
                  <a:off x="9086009" y="3540380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D90CBB1-C051-4AD2-BF82-8669237FD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009" y="3540380"/>
                  <a:ext cx="572061" cy="3731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1E1EFED-5F4A-4E8A-94B5-7AA4BF9773AB}"/>
                    </a:ext>
                  </a:extLst>
                </p:cNvPr>
                <p:cNvSpPr txBox="1"/>
                <p:nvPr/>
              </p:nvSpPr>
              <p:spPr>
                <a:xfrm>
                  <a:off x="9089488" y="4655876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795AA83-AC94-44F4-B48E-AB592EDE24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488" y="4655876"/>
                  <a:ext cx="572061" cy="3731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B1FAD55-1F12-43F9-A165-3D25B66DFA78}"/>
                    </a:ext>
                  </a:extLst>
                </p:cNvPr>
                <p:cNvSpPr txBox="1"/>
                <p:nvPr/>
              </p:nvSpPr>
              <p:spPr>
                <a:xfrm>
                  <a:off x="9102740" y="4109343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B76BDA48-AFC7-4FE0-A5B7-4A31DA842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740" y="4109343"/>
                  <a:ext cx="572061" cy="3731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DF00C050-3EAB-4F93-A853-1ACA08532C72}"/>
                    </a:ext>
                  </a:extLst>
                </p:cNvPr>
                <p:cNvSpPr txBox="1"/>
                <p:nvPr/>
              </p:nvSpPr>
              <p:spPr>
                <a:xfrm>
                  <a:off x="10219398" y="3546738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2268CCB-F7AA-411F-B893-C8D64FFE5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398" y="3546738"/>
                  <a:ext cx="572061" cy="3731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7493B79-7957-4D49-9629-5F74B958F1AE}"/>
                    </a:ext>
                  </a:extLst>
                </p:cNvPr>
                <p:cNvSpPr txBox="1"/>
                <p:nvPr/>
              </p:nvSpPr>
              <p:spPr>
                <a:xfrm>
                  <a:off x="9637072" y="3534277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4A028004-DCDF-4B50-A585-759E72C0C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072" y="3534277"/>
                  <a:ext cx="572061" cy="3731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7CD6F12-DA12-46A6-9863-D1380E741061}"/>
                    </a:ext>
                  </a:extLst>
                </p:cNvPr>
                <p:cNvSpPr txBox="1"/>
                <p:nvPr/>
              </p:nvSpPr>
              <p:spPr>
                <a:xfrm>
                  <a:off x="9715679" y="4093388"/>
                  <a:ext cx="470452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zh-CN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</a:t>
                  </a:r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A1BD5752-C469-4F73-9228-1600EFFEE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679" y="4093388"/>
                  <a:ext cx="470452" cy="373146"/>
                </a:xfrm>
                <a:prstGeom prst="rect">
                  <a:avLst/>
                </a:prstGeom>
                <a:blipFill>
                  <a:blip r:embed="rId19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41A73E22-9703-453B-8EFA-B0BA84CEDF53}"/>
                    </a:ext>
                  </a:extLst>
                </p:cNvPr>
                <p:cNvSpPr txBox="1"/>
                <p:nvPr/>
              </p:nvSpPr>
              <p:spPr>
                <a:xfrm>
                  <a:off x="10211802" y="4096092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F774DE8-C922-4966-A558-497A474E3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802" y="4096092"/>
                  <a:ext cx="572061" cy="3731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B2EA489F-8167-418F-B324-D1702A229299}"/>
                    </a:ext>
                  </a:extLst>
                </p:cNvPr>
                <p:cNvSpPr txBox="1"/>
                <p:nvPr/>
              </p:nvSpPr>
              <p:spPr>
                <a:xfrm>
                  <a:off x="10192565" y="4673439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FC26467-830A-4470-8AC7-46214ECE5B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565" y="4673439"/>
                  <a:ext cx="572061" cy="3731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52F0E2A-590E-4412-990B-9144E3495963}"/>
                    </a:ext>
                  </a:extLst>
                </p:cNvPr>
                <p:cNvSpPr txBox="1"/>
                <p:nvPr/>
              </p:nvSpPr>
              <p:spPr>
                <a:xfrm>
                  <a:off x="9647223" y="4655994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8E3204D-A808-4A4A-BF13-C8BBCFB3E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23" y="4655994"/>
                  <a:ext cx="572061" cy="3731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43019B-CB29-40F9-B421-A58DEADE106D}"/>
              </a:ext>
            </a:extLst>
          </p:cNvPr>
          <p:cNvGrpSpPr/>
          <p:nvPr/>
        </p:nvGrpSpPr>
        <p:grpSpPr>
          <a:xfrm>
            <a:off x="6496155" y="3166484"/>
            <a:ext cx="1954975" cy="1829435"/>
            <a:chOff x="9064815" y="3429000"/>
            <a:chExt cx="1726644" cy="170614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9618EC4-D76B-441C-84C1-C9F59E510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815" y="3429000"/>
              <a:ext cx="1706148" cy="17061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C94D1008-124D-433A-88B5-F643A6BD93FF}"/>
                    </a:ext>
                  </a:extLst>
                </p:cNvPr>
                <p:cNvSpPr txBox="1"/>
                <p:nvPr/>
              </p:nvSpPr>
              <p:spPr>
                <a:xfrm>
                  <a:off x="9086009" y="3540380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22C359F-4705-41A5-8CDF-884052E7C2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009" y="3540380"/>
                  <a:ext cx="572061" cy="3731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BC46F6A-62F7-4FF5-809C-7BBE858F0DAF}"/>
                    </a:ext>
                  </a:extLst>
                </p:cNvPr>
                <p:cNvSpPr txBox="1"/>
                <p:nvPr/>
              </p:nvSpPr>
              <p:spPr>
                <a:xfrm>
                  <a:off x="9089488" y="4655876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654FA5A7-B18C-4AB2-B846-D52BC3C0E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488" y="4655876"/>
                  <a:ext cx="572061" cy="3731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195AD46-CDCD-48F7-8A15-9628DEFB4E74}"/>
                    </a:ext>
                  </a:extLst>
                </p:cNvPr>
                <p:cNvSpPr txBox="1"/>
                <p:nvPr/>
              </p:nvSpPr>
              <p:spPr>
                <a:xfrm>
                  <a:off x="9102740" y="4109343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3EC46CCA-FF48-40C1-81DF-5631A99E9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740" y="4109343"/>
                  <a:ext cx="572061" cy="3731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678FD1F-FD9E-42F7-B508-6C8765DA427E}"/>
                    </a:ext>
                  </a:extLst>
                </p:cNvPr>
                <p:cNvSpPr txBox="1"/>
                <p:nvPr/>
              </p:nvSpPr>
              <p:spPr>
                <a:xfrm>
                  <a:off x="10219398" y="3546738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31C5A03-84B3-4A0C-B40B-0F4AC4966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398" y="3546738"/>
                  <a:ext cx="572061" cy="3731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7A353242-3877-4470-9660-5270B257B14A}"/>
                    </a:ext>
                  </a:extLst>
                </p:cNvPr>
                <p:cNvSpPr txBox="1"/>
                <p:nvPr/>
              </p:nvSpPr>
              <p:spPr>
                <a:xfrm>
                  <a:off x="9637072" y="3534277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A4508513-2E6F-41B5-B934-47EE5EE3E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072" y="3534277"/>
                  <a:ext cx="572061" cy="3731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AAB811E-738E-429D-A2C5-DE14C3FDB8FE}"/>
                </a:ext>
              </a:extLst>
            </p:cNvPr>
            <p:cNvSpPr txBox="1"/>
            <p:nvPr/>
          </p:nvSpPr>
          <p:spPr>
            <a:xfrm>
              <a:off x="9715679" y="4093388"/>
              <a:ext cx="470452" cy="373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4</a:t>
              </a:r>
              <a:endParaRPr lang="zh-CN" altLang="en-US" sz="2000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7C6B9F84-E930-4FB6-B58A-4C1745D96502}"/>
                    </a:ext>
                  </a:extLst>
                </p:cNvPr>
                <p:cNvSpPr txBox="1"/>
                <p:nvPr/>
              </p:nvSpPr>
              <p:spPr>
                <a:xfrm>
                  <a:off x="10211802" y="4096092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66FFD51B-31BD-438B-B22C-815978525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802" y="4096092"/>
                  <a:ext cx="572061" cy="3731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0736256-2074-40E1-AEED-14E464834E93}"/>
                    </a:ext>
                  </a:extLst>
                </p:cNvPr>
                <p:cNvSpPr txBox="1"/>
                <p:nvPr/>
              </p:nvSpPr>
              <p:spPr>
                <a:xfrm>
                  <a:off x="10192565" y="4673439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CF7C3FA1-0405-4585-9367-9B7E37DE4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565" y="4673439"/>
                  <a:ext cx="572061" cy="3731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44822D17-C8BB-4D68-9A76-B976DE5E58BA}"/>
                    </a:ext>
                  </a:extLst>
                </p:cNvPr>
                <p:cNvSpPr txBox="1"/>
                <p:nvPr/>
              </p:nvSpPr>
              <p:spPr>
                <a:xfrm>
                  <a:off x="9647223" y="4655994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E7DA10F0-8D27-4A23-B73E-7D2F2F609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23" y="4655994"/>
                  <a:ext cx="572061" cy="3731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12BE618-CFA9-4F3F-B6BB-321B25A40443}"/>
              </a:ext>
            </a:extLst>
          </p:cNvPr>
          <p:cNvGrpSpPr/>
          <p:nvPr/>
        </p:nvGrpSpPr>
        <p:grpSpPr>
          <a:xfrm>
            <a:off x="8889172" y="3163283"/>
            <a:ext cx="1954975" cy="1829435"/>
            <a:chOff x="9064815" y="3417925"/>
            <a:chExt cx="1726644" cy="1706148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1C95BE4C-5F55-4263-BA18-1B61AF764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815" y="3417925"/>
              <a:ext cx="1706148" cy="17061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6627274-2B96-4FBE-81BB-84D9859291E9}"/>
                    </a:ext>
                  </a:extLst>
                </p:cNvPr>
                <p:cNvSpPr txBox="1"/>
                <p:nvPr/>
              </p:nvSpPr>
              <p:spPr>
                <a:xfrm>
                  <a:off x="9086009" y="3540380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5926DB37-8F2C-42C8-85CD-64F7E79EB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009" y="3540380"/>
                  <a:ext cx="572061" cy="3731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968ED13-3EDD-43CB-971A-C78D0DFA1479}"/>
                    </a:ext>
                  </a:extLst>
                </p:cNvPr>
                <p:cNvSpPr txBox="1"/>
                <p:nvPr/>
              </p:nvSpPr>
              <p:spPr>
                <a:xfrm>
                  <a:off x="9089488" y="4655876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81991E49-5469-4399-A79A-E3089054F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488" y="4655876"/>
                  <a:ext cx="572061" cy="373146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B5902BDB-11CA-490B-B559-F7D11C5F754D}"/>
                    </a:ext>
                  </a:extLst>
                </p:cNvPr>
                <p:cNvSpPr txBox="1"/>
                <p:nvPr/>
              </p:nvSpPr>
              <p:spPr>
                <a:xfrm>
                  <a:off x="9102740" y="4109343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DFE4063C-C210-460A-926B-E879EDE7E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740" y="4109343"/>
                  <a:ext cx="572061" cy="373146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91D9A154-0063-44DB-9A13-9FD888D0F8B7}"/>
                    </a:ext>
                  </a:extLst>
                </p:cNvPr>
                <p:cNvSpPr txBox="1"/>
                <p:nvPr/>
              </p:nvSpPr>
              <p:spPr>
                <a:xfrm>
                  <a:off x="10219398" y="3546738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8EC7FD1-B505-464E-BF13-E326F1CB1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398" y="3546738"/>
                  <a:ext cx="572061" cy="373146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12B7D462-1FC7-4F9D-864D-9A4150730F5C}"/>
                    </a:ext>
                  </a:extLst>
                </p:cNvPr>
                <p:cNvSpPr txBox="1"/>
                <p:nvPr/>
              </p:nvSpPr>
              <p:spPr>
                <a:xfrm>
                  <a:off x="9637072" y="3534277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1B8705DB-8E88-41ED-A125-9460FB8A4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072" y="3534277"/>
                  <a:ext cx="572061" cy="373146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462D990-BE84-4A10-947F-FFFD4BDB3065}"/>
                </a:ext>
              </a:extLst>
            </p:cNvPr>
            <p:cNvSpPr txBox="1"/>
            <p:nvPr/>
          </p:nvSpPr>
          <p:spPr>
            <a:xfrm>
              <a:off x="9715679" y="4093388"/>
              <a:ext cx="470452" cy="373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lang="zh-CN" altLang="en-US" sz="2000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904D8CC-94A3-4E48-82EE-624854FE0FAF}"/>
                    </a:ext>
                  </a:extLst>
                </p:cNvPr>
                <p:cNvSpPr txBox="1"/>
                <p:nvPr/>
              </p:nvSpPr>
              <p:spPr>
                <a:xfrm>
                  <a:off x="10211802" y="4096092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773688F-C9D1-4973-B007-A597CC747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802" y="4096092"/>
                  <a:ext cx="572061" cy="373146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7DBAF550-2E32-46D3-88A9-231963CD7ADB}"/>
                    </a:ext>
                  </a:extLst>
                </p:cNvPr>
                <p:cNvSpPr txBox="1"/>
                <p:nvPr/>
              </p:nvSpPr>
              <p:spPr>
                <a:xfrm>
                  <a:off x="10192565" y="4673439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90F17F74-BCD9-4308-9BEB-5B11CA5E1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565" y="4673439"/>
                  <a:ext cx="572061" cy="373146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29CDA4F-B159-4689-A83C-418EB7B9E7AF}"/>
                    </a:ext>
                  </a:extLst>
                </p:cNvPr>
                <p:cNvSpPr txBox="1"/>
                <p:nvPr/>
              </p:nvSpPr>
              <p:spPr>
                <a:xfrm>
                  <a:off x="9647223" y="4655994"/>
                  <a:ext cx="572061" cy="373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CD6B12F-D80F-49E4-8230-0CE9E1631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23" y="4655994"/>
                  <a:ext cx="572061" cy="373146"/>
                </a:xfrm>
                <a:prstGeom prst="rect">
                  <a:avLst/>
                </a:prstGeom>
                <a:blipFill>
                  <a:blip r:embed="rId38"/>
                  <a:stretch>
                    <a:fillRect l="-9434"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439988" y="2332037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2042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4E3C30-79DF-4A3C-BCD5-C3A2B7BA6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6" t="5017" r="16177" b="39381"/>
          <a:stretch/>
        </p:blipFill>
        <p:spPr>
          <a:xfrm>
            <a:off x="6886562" y="2923699"/>
            <a:ext cx="3727231" cy="34003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23F1F8-8136-45DF-B01F-E3EA41AF7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5341" r="16431" b="38418"/>
          <a:stretch/>
        </p:blipFill>
        <p:spPr>
          <a:xfrm>
            <a:off x="2652945" y="2873280"/>
            <a:ext cx="3727230" cy="342320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0B489B6-214E-4E11-A019-FB2D13ECB6C4}"/>
              </a:ext>
            </a:extLst>
          </p:cNvPr>
          <p:cNvGrpSpPr/>
          <p:nvPr/>
        </p:nvGrpSpPr>
        <p:grpSpPr>
          <a:xfrm>
            <a:off x="7477328" y="747990"/>
            <a:ext cx="1962332" cy="1796018"/>
            <a:chOff x="9064815" y="3417925"/>
            <a:chExt cx="1726644" cy="170614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86B9A26-7757-4C80-8F15-EAF59F453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815" y="3417925"/>
              <a:ext cx="1706148" cy="17061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49A982F-4E1C-49DD-A7FA-689350F53CB8}"/>
                    </a:ext>
                  </a:extLst>
                </p:cNvPr>
                <p:cNvSpPr txBox="1"/>
                <p:nvPr/>
              </p:nvSpPr>
              <p:spPr>
                <a:xfrm>
                  <a:off x="9086009" y="3439071"/>
                  <a:ext cx="572062" cy="41813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860AA826-35E8-42C3-B3FD-6092B5514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009" y="3439071"/>
                  <a:ext cx="572062" cy="41813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C72275D-6668-4569-8A4E-ACB2336E884E}"/>
                    </a:ext>
                  </a:extLst>
                </p:cNvPr>
                <p:cNvSpPr txBox="1"/>
                <p:nvPr/>
              </p:nvSpPr>
              <p:spPr>
                <a:xfrm>
                  <a:off x="9089488" y="4554567"/>
                  <a:ext cx="572062" cy="41813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C69B07EE-E3FE-46AE-A550-DC4B48110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488" y="4554567"/>
                  <a:ext cx="572062" cy="4181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7651719-E8CA-49E6-B813-52393542C7DB}"/>
                    </a:ext>
                  </a:extLst>
                </p:cNvPr>
                <p:cNvSpPr txBox="1"/>
                <p:nvPr/>
              </p:nvSpPr>
              <p:spPr>
                <a:xfrm>
                  <a:off x="9102741" y="4008034"/>
                  <a:ext cx="572062" cy="41813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EF5C53CC-45DD-43DE-B3DA-28B706411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741" y="4008034"/>
                  <a:ext cx="572062" cy="4181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09D0BC9-0ECD-453F-9463-AD79494CD92B}"/>
                    </a:ext>
                  </a:extLst>
                </p:cNvPr>
                <p:cNvSpPr txBox="1"/>
                <p:nvPr/>
              </p:nvSpPr>
              <p:spPr>
                <a:xfrm>
                  <a:off x="10219397" y="3445428"/>
                  <a:ext cx="572062" cy="41813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FCDF20B0-B5BA-48DA-AFBD-0A12AD39B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397" y="3445428"/>
                  <a:ext cx="572062" cy="4181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84ED4B5-2390-4C28-BE6E-666A0BC078D3}"/>
                    </a:ext>
                  </a:extLst>
                </p:cNvPr>
                <p:cNvSpPr txBox="1"/>
                <p:nvPr/>
              </p:nvSpPr>
              <p:spPr>
                <a:xfrm>
                  <a:off x="9637073" y="3453229"/>
                  <a:ext cx="572062" cy="41813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34AD4D42-1FDC-4E7A-AD38-94627EE91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073" y="3453229"/>
                  <a:ext cx="572062" cy="4181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4B624C4-B36C-4ACE-9164-142F6B2B677A}"/>
                    </a:ext>
                  </a:extLst>
                </p:cNvPr>
                <p:cNvSpPr txBox="1"/>
                <p:nvPr/>
              </p:nvSpPr>
              <p:spPr>
                <a:xfrm>
                  <a:off x="9721591" y="4048176"/>
                  <a:ext cx="572060" cy="41813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zh-CN" sz="2000" dirty="0">
                      <a:latin typeface="Cambria Math" panose="02040503050406030204" pitchFamily="18" charset="0"/>
                    </a:rPr>
                    <a:t>10</a:t>
                  </a:r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0FF63709-3AFB-4F35-B2C8-DE75CD7C1D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1591" y="4048176"/>
                  <a:ext cx="572060" cy="418138"/>
                </a:xfrm>
                <a:prstGeom prst="rect">
                  <a:avLst/>
                </a:prstGeom>
                <a:blipFill>
                  <a:blip r:embed="rId11"/>
                  <a:stretch>
                    <a:fillRect l="-12903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EA65D9F-6352-4388-AF5E-1C67DE2BD8B5}"/>
                    </a:ext>
                  </a:extLst>
                </p:cNvPr>
                <p:cNvSpPr txBox="1"/>
                <p:nvPr/>
              </p:nvSpPr>
              <p:spPr>
                <a:xfrm>
                  <a:off x="10211802" y="3994776"/>
                  <a:ext cx="572062" cy="41813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05F460E7-E02C-4888-8337-C53BA86AB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802" y="3994776"/>
                  <a:ext cx="572062" cy="41813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6F3AE40-5145-49A2-801D-CE67ADE2AFA9}"/>
                    </a:ext>
                  </a:extLst>
                </p:cNvPr>
                <p:cNvSpPr txBox="1"/>
                <p:nvPr/>
              </p:nvSpPr>
              <p:spPr>
                <a:xfrm>
                  <a:off x="10192565" y="4572131"/>
                  <a:ext cx="572062" cy="41813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092F62C6-93DE-4C5C-98FD-7257F42DA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565" y="4572131"/>
                  <a:ext cx="572062" cy="41813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9AC1C2F-D39E-4DA3-B7DF-0E837B5A7494}"/>
                    </a:ext>
                  </a:extLst>
                </p:cNvPr>
                <p:cNvSpPr txBox="1"/>
                <p:nvPr/>
              </p:nvSpPr>
              <p:spPr>
                <a:xfrm>
                  <a:off x="9647222" y="4554685"/>
                  <a:ext cx="572062" cy="41813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2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EB3A5760-FD87-405F-AB52-7D339B055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22" y="4554685"/>
                  <a:ext cx="572062" cy="41813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277F747-4731-4BB3-9515-5D6537263CE5}"/>
              </a:ext>
            </a:extLst>
          </p:cNvPr>
          <p:cNvSpPr/>
          <p:nvPr/>
        </p:nvSpPr>
        <p:spPr>
          <a:xfrm>
            <a:off x="6620194" y="6128617"/>
            <a:ext cx="2696622" cy="335737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Laplacian Filtered Image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C47E1A-680F-4C8F-BEB1-EF1796C02D14}"/>
              </a:ext>
            </a:extLst>
          </p:cNvPr>
          <p:cNvSpPr/>
          <p:nvPr/>
        </p:nvSpPr>
        <p:spPr>
          <a:xfrm>
            <a:off x="2303556" y="6128617"/>
            <a:ext cx="2213004" cy="329109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Original Image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315C621E-F313-44E2-B7E7-F02251EF61C4}"/>
              </a:ext>
            </a:extLst>
          </p:cNvPr>
          <p:cNvSpPr txBox="1">
            <a:spLocks noChangeArrowheads="1"/>
          </p:cNvSpPr>
          <p:nvPr/>
        </p:nvSpPr>
        <p:spPr>
          <a:xfrm>
            <a:off x="2439988" y="2332037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33719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AFB7F53-DF3A-41CC-96FE-AEEA3DAFADE0}"/>
              </a:ext>
            </a:extLst>
          </p:cNvPr>
          <p:cNvSpPr txBox="1">
            <a:spLocks noChangeArrowheads="1"/>
          </p:cNvSpPr>
          <p:nvPr/>
        </p:nvSpPr>
        <p:spPr>
          <a:xfrm>
            <a:off x="2439988" y="2808618"/>
            <a:ext cx="8213834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700"/>
              </a:lnSpc>
              <a:buClr>
                <a:srgbClr val="A4D6D5"/>
              </a:buClr>
              <a:buSzPct val="80000"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   The result of a Laplacian filtering is not an enhanced image</a:t>
            </a:r>
          </a:p>
          <a:p>
            <a:pPr lvl="1">
              <a:lnSpc>
                <a:spcPts val="3700"/>
              </a:lnSpc>
              <a:buFont typeface="Arial" panose="020B0604020202020204" pitchFamily="34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</a:rPr>
              <a:t> We have to do more work</a:t>
            </a:r>
          </a:p>
          <a:p>
            <a:pPr lvl="1">
              <a:lnSpc>
                <a:spcPts val="3700"/>
              </a:lnSpc>
              <a:buFont typeface="Arial" panose="020B0604020202020204" pitchFamily="34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</a:rPr>
              <a:t> Subtract the Laplacian result from the original image to Laplacian Filtered Image generate our final sharpened enhanced image</a:t>
            </a:r>
          </a:p>
          <a:p>
            <a:endParaRPr lang="en-US" altLang="zh-CN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3B656AE0-D619-4F46-A60B-26B0E565F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393399"/>
              </p:ext>
            </p:extLst>
          </p:nvPr>
        </p:nvGraphicFramePr>
        <p:xfrm>
          <a:off x="4050006" y="5301012"/>
          <a:ext cx="4091987" cy="536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228600" progId="Equation.DSMT4">
                  <p:embed/>
                </p:oleObj>
              </mc:Choice>
              <mc:Fallback>
                <p:oleObj name="Equation" r:id="rId2" imgW="1739900" imgH="228600" progId="Equation.DSMT4">
                  <p:embed/>
                  <p:pic>
                    <p:nvPicPr>
                      <p:cNvPr id="197638" name="Object 6">
                        <a:extLst>
                          <a:ext uri="{FF2B5EF4-FFF2-40B4-BE49-F238E27FC236}">
                            <a16:creationId xmlns:a16="http://schemas.microsoft.com/office/drawing/2014/main" id="{F0BDC0CC-995E-44EC-AE50-5C180B1FAB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0006" y="5301012"/>
                        <a:ext cx="4091987" cy="536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1B55F230-CDE1-44E4-ABE2-4CAD80523745}"/>
              </a:ext>
            </a:extLst>
          </p:cNvPr>
          <p:cNvSpPr txBox="1">
            <a:spLocks noChangeArrowheads="1"/>
          </p:cNvSpPr>
          <p:nvPr/>
        </p:nvSpPr>
        <p:spPr>
          <a:xfrm>
            <a:off x="2439988" y="2332037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368331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439988" y="2332037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pic>
        <p:nvPicPr>
          <p:cNvPr id="9" name="Picture 3" descr="V$P4_N36DB5U`V`[@SM]RXV">
            <a:extLst>
              <a:ext uri="{FF2B5EF4-FFF2-40B4-BE49-F238E27FC236}">
                <a16:creationId xmlns:a16="http://schemas.microsoft.com/office/drawing/2014/main" id="{9A2D9B05-9FA2-4A33-8F3A-7946A624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7" y="3118598"/>
            <a:ext cx="2228850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L{_@(5P@UP~3){$MG4UCT8U">
            <a:extLst>
              <a:ext uri="{FF2B5EF4-FFF2-40B4-BE49-F238E27FC236}">
                <a16:creationId xmlns:a16="http://schemas.microsoft.com/office/drawing/2014/main" id="{12724546-001A-47EA-967F-533BEF834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3118598"/>
            <a:ext cx="2228850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E}U]7T7RNP]XSG%NZT@}HYD">
            <a:extLst>
              <a:ext uri="{FF2B5EF4-FFF2-40B4-BE49-F238E27FC236}">
                <a16:creationId xmlns:a16="http://schemas.microsoft.com/office/drawing/2014/main" id="{A878D9EC-8E58-4FC3-9DB2-8482245C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3118598"/>
            <a:ext cx="22447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6">
            <a:extLst>
              <a:ext uri="{FF2B5EF4-FFF2-40B4-BE49-F238E27FC236}">
                <a16:creationId xmlns:a16="http://schemas.microsoft.com/office/drawing/2014/main" id="{6A10CF2A-A26B-42C3-A772-3551D1EFE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0" y="3910761"/>
            <a:ext cx="360362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4800"/>
              <a:t>-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212BC1C8-0280-4E60-A5A1-F38C6AAAA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037" y="3952036"/>
            <a:ext cx="360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4800"/>
              <a:t>=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FDC4FD1-DCE8-4B77-B4EE-6372593AD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287" y="5999911"/>
            <a:ext cx="806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In the final, sharpened image, edges and fine detail are much more obvious</a:t>
            </a:r>
          </a:p>
        </p:txBody>
      </p:sp>
    </p:spTree>
    <p:extLst>
      <p:ext uri="{BB962C8B-B14F-4D97-AF65-F5344CB8AC3E}">
        <p14:creationId xmlns:p14="http://schemas.microsoft.com/office/powerpoint/2010/main" val="36709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439988" y="2332037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678D0656-5A98-4011-9443-EEB3F3BEF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6" t="4921" r="16170" b="38358"/>
          <a:stretch/>
        </p:blipFill>
        <p:spPr>
          <a:xfrm>
            <a:off x="6141553" y="2842917"/>
            <a:ext cx="3858916" cy="355723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7A4897A5-D402-45A5-BA6E-48974B616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5341" r="16431" b="38418"/>
          <a:stretch/>
        </p:blipFill>
        <p:spPr>
          <a:xfrm>
            <a:off x="1750132" y="2830575"/>
            <a:ext cx="3873167" cy="3557240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77B94140-0190-474F-8FF9-338E54F5E8A2}"/>
              </a:ext>
            </a:extLst>
          </p:cNvPr>
          <p:cNvSpPr/>
          <p:nvPr/>
        </p:nvSpPr>
        <p:spPr>
          <a:xfrm>
            <a:off x="1593021" y="5941493"/>
            <a:ext cx="1796950" cy="303530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Original Image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1D80B40-E9BE-41F1-951F-CF584EEC7543}"/>
              </a:ext>
            </a:extLst>
          </p:cNvPr>
          <p:cNvSpPr/>
          <p:nvPr/>
        </p:nvSpPr>
        <p:spPr>
          <a:xfrm>
            <a:off x="5984441" y="5914846"/>
            <a:ext cx="1776807" cy="330177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Enhanced Image</a:t>
            </a:r>
          </a:p>
        </p:txBody>
      </p:sp>
    </p:spTree>
    <p:extLst>
      <p:ext uri="{BB962C8B-B14F-4D97-AF65-F5344CB8AC3E}">
        <p14:creationId xmlns:p14="http://schemas.microsoft.com/office/powerpoint/2010/main" val="423114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478622" y="2063121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pic>
        <p:nvPicPr>
          <p:cNvPr id="9" name="Picture 3" descr="E}U]7T7RNP]XSG%NZT@}HYD">
            <a:extLst>
              <a:ext uri="{FF2B5EF4-FFF2-40B4-BE49-F238E27FC236}">
                <a16:creationId xmlns:a16="http://schemas.microsoft.com/office/drawing/2014/main" id="{A769D1D2-CD24-4BE0-9859-8504E592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34" y="2524786"/>
            <a:ext cx="3621821" cy="415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V$P4_N36DB5U`V`[@SM]RXV">
            <a:extLst>
              <a:ext uri="{FF2B5EF4-FFF2-40B4-BE49-F238E27FC236}">
                <a16:creationId xmlns:a16="http://schemas.microsoft.com/office/drawing/2014/main" id="{91539624-B82B-42ED-8519-1D1976B2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5220" y="2524785"/>
            <a:ext cx="3588273" cy="4150989"/>
          </a:xfrm>
          <a:prstGeom prst="rect">
            <a:avLst/>
          </a:prstGeom>
          <a:noFill/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671254C-6C60-4BA9-8144-78A05822C786}"/>
              </a:ext>
            </a:extLst>
          </p:cNvPr>
          <p:cNvSpPr/>
          <p:nvPr/>
        </p:nvSpPr>
        <p:spPr>
          <a:xfrm>
            <a:off x="2130745" y="6276030"/>
            <a:ext cx="1796950" cy="303530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Original Image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B0064D-5724-46C2-9F10-2EEC6FE560AA}"/>
              </a:ext>
            </a:extLst>
          </p:cNvPr>
          <p:cNvSpPr/>
          <p:nvPr/>
        </p:nvSpPr>
        <p:spPr>
          <a:xfrm>
            <a:off x="6268509" y="6249383"/>
            <a:ext cx="1776807" cy="330177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Enhanced Image</a:t>
            </a:r>
          </a:p>
        </p:txBody>
      </p:sp>
    </p:spTree>
    <p:extLst>
      <p:ext uri="{BB962C8B-B14F-4D97-AF65-F5344CB8AC3E}">
        <p14:creationId xmlns:p14="http://schemas.microsoft.com/office/powerpoint/2010/main" val="1406669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361930" y="2232725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81C9686C-3139-42B1-8F8E-C1893C8BE2B6}"/>
              </a:ext>
            </a:extLst>
          </p:cNvPr>
          <p:cNvGrpSpPr>
            <a:grpSpLocks/>
          </p:cNvGrpSpPr>
          <p:nvPr/>
        </p:nvGrpSpPr>
        <p:grpSpPr bwMode="auto">
          <a:xfrm>
            <a:off x="1521789" y="4143826"/>
            <a:ext cx="9692778" cy="1806576"/>
            <a:chOff x="542" y="2700"/>
            <a:chExt cx="3579" cy="1138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1C11294-B06A-4EBF-97B8-AA0FF1DF1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2700"/>
              <a:ext cx="1905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34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</a:rPr>
                <a:t>if the center coefficient of the Laplacian mask is negative</a:t>
              </a: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6A2548B0-70AF-46F3-BB02-69BD4D6B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3254"/>
              <a:ext cx="1877" cy="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34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</a:rPr>
                <a:t>if the center coefficient of the Laplacian mask is positive</a:t>
              </a:r>
            </a:p>
          </p:txBody>
        </p:sp>
        <p:graphicFrame>
          <p:nvGraphicFramePr>
            <p:cNvPr id="13" name="Object 7">
              <a:extLst>
                <a:ext uri="{FF2B5EF4-FFF2-40B4-BE49-F238E27FC236}">
                  <a16:creationId xmlns:a16="http://schemas.microsoft.com/office/drawing/2014/main" id="{3BD73C60-394F-404E-B419-6D2F351C15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8850011"/>
                </p:ext>
              </p:extLst>
            </p:nvPr>
          </p:nvGraphicFramePr>
          <p:xfrm>
            <a:off x="542" y="2759"/>
            <a:ext cx="1617" cy="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819400" imgH="1054100" progId="Equation.3">
                    <p:embed/>
                  </p:oleObj>
                </mc:Choice>
                <mc:Fallback>
                  <p:oleObj name="Equation" r:id="rId3" imgW="2819400" imgH="1054100" progId="Equation.3">
                    <p:embed/>
                    <p:pic>
                      <p:nvPicPr>
                        <p:cNvPr id="200713" name="Object 7">
                          <a:extLst>
                            <a:ext uri="{FF2B5EF4-FFF2-40B4-BE49-F238E27FC236}">
                              <a16:creationId xmlns:a16="http://schemas.microsoft.com/office/drawing/2014/main" id="{3DE9B63D-4DBF-4A7D-AD15-89224C6909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" y="2759"/>
                          <a:ext cx="1617" cy="7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F7E31116-59B4-48AB-9BF0-142E6B3DD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69" y="3524420"/>
            <a:ext cx="11537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Ten-Roman" charset="0"/>
                <a:ea typeface="华文中宋" panose="02010600040101010101" pitchFamily="2" charset="-122"/>
              </a:rPr>
              <a:t>The composed </a:t>
            </a:r>
            <a:r>
              <a:rPr lang="en-US" altLang="zh-CN" sz="2400" i="1" dirty="0">
                <a:latin typeface="TimesTen-Roman" charset="0"/>
                <a:ea typeface="华文中宋" panose="02010600040101010101" pitchFamily="2" charset="-122"/>
              </a:rPr>
              <a:t>Laplacian</a:t>
            </a:r>
            <a:r>
              <a:rPr lang="en-US" altLang="zh-CN" sz="2400" dirty="0">
                <a:latin typeface="TimesTen-Roman" charset="0"/>
                <a:ea typeface="华文中宋" panose="02010600040101010101" pitchFamily="2" charset="-122"/>
              </a:rPr>
              <a:t> enhancement image is given by: 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0F4BC07-BD01-448C-BBAE-D54CEAEE5A79}"/>
              </a:ext>
            </a:extLst>
          </p:cNvPr>
          <p:cNvGrpSpPr/>
          <p:nvPr/>
        </p:nvGrpSpPr>
        <p:grpSpPr>
          <a:xfrm>
            <a:off x="7793677" y="407101"/>
            <a:ext cx="1442736" cy="1399243"/>
            <a:chOff x="9064815" y="3417925"/>
            <a:chExt cx="1726644" cy="170614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5C09C6B-5772-4312-8D9E-CD6FA4C9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815" y="3417925"/>
              <a:ext cx="1706148" cy="17061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C8A85F3-2078-4E52-A72E-15B14E245C54}"/>
                    </a:ext>
                  </a:extLst>
                </p:cNvPr>
                <p:cNvSpPr txBox="1"/>
                <p:nvPr/>
              </p:nvSpPr>
              <p:spPr>
                <a:xfrm>
                  <a:off x="9086009" y="3540381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C8A85F3-2078-4E52-A72E-15B14E245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009" y="3540381"/>
                  <a:ext cx="572061" cy="3377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402D819-77E8-4730-A795-61ADE7960D3C}"/>
                    </a:ext>
                  </a:extLst>
                </p:cNvPr>
                <p:cNvSpPr txBox="1"/>
                <p:nvPr/>
              </p:nvSpPr>
              <p:spPr>
                <a:xfrm>
                  <a:off x="9089488" y="4655876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402D819-77E8-4730-A795-61ADE7960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488" y="4655876"/>
                  <a:ext cx="572061" cy="337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5BF1991-AE76-41DD-B687-44C54AC2DF75}"/>
                    </a:ext>
                  </a:extLst>
                </p:cNvPr>
                <p:cNvSpPr txBox="1"/>
                <p:nvPr/>
              </p:nvSpPr>
              <p:spPr>
                <a:xfrm>
                  <a:off x="9102740" y="4109342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5BF1991-AE76-41DD-B687-44C54AC2D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740" y="4109342"/>
                  <a:ext cx="572061" cy="3377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9940E4F-B1F7-461B-99BC-D01EA8B2FD53}"/>
                    </a:ext>
                  </a:extLst>
                </p:cNvPr>
                <p:cNvSpPr txBox="1"/>
                <p:nvPr/>
              </p:nvSpPr>
              <p:spPr>
                <a:xfrm>
                  <a:off x="10219398" y="3546738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9940E4F-B1F7-461B-99BC-D01EA8B2F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398" y="3546738"/>
                  <a:ext cx="572061" cy="337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813E6FC-A7D6-4F0D-9DE5-708486377AF2}"/>
                    </a:ext>
                  </a:extLst>
                </p:cNvPr>
                <p:cNvSpPr txBox="1"/>
                <p:nvPr/>
              </p:nvSpPr>
              <p:spPr>
                <a:xfrm>
                  <a:off x="9637072" y="3534277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813E6FC-A7D6-4F0D-9DE5-708486377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072" y="3534277"/>
                  <a:ext cx="572061" cy="337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C3594C9-0BE2-4084-9BA1-96D6617B1CAD}"/>
                    </a:ext>
                  </a:extLst>
                </p:cNvPr>
                <p:cNvSpPr txBox="1"/>
                <p:nvPr/>
              </p:nvSpPr>
              <p:spPr>
                <a:xfrm>
                  <a:off x="9715679" y="4093387"/>
                  <a:ext cx="470452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zh-CN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8</a:t>
                  </a:r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C3594C9-0BE2-4084-9BA1-96D6617B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679" y="4093387"/>
                  <a:ext cx="470452" cy="337755"/>
                </a:xfrm>
                <a:prstGeom prst="rect">
                  <a:avLst/>
                </a:prstGeom>
                <a:blipFill>
                  <a:blip r:embed="rId9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447302D-CF7E-4516-BB66-E82EBF166330}"/>
                    </a:ext>
                  </a:extLst>
                </p:cNvPr>
                <p:cNvSpPr txBox="1"/>
                <p:nvPr/>
              </p:nvSpPr>
              <p:spPr>
                <a:xfrm>
                  <a:off x="10211802" y="4096092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447302D-CF7E-4516-BB66-E82EBF166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802" y="4096092"/>
                  <a:ext cx="572061" cy="3377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2856DBB-6012-4C99-AC46-5AF2FCA8E9AC}"/>
                    </a:ext>
                  </a:extLst>
                </p:cNvPr>
                <p:cNvSpPr txBox="1"/>
                <p:nvPr/>
              </p:nvSpPr>
              <p:spPr>
                <a:xfrm>
                  <a:off x="10192565" y="4673439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2856DBB-6012-4C99-AC46-5AF2FCA8E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565" y="4673439"/>
                  <a:ext cx="572061" cy="3377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E690EE0-719F-4DA8-8FCE-789118781AAD}"/>
                    </a:ext>
                  </a:extLst>
                </p:cNvPr>
                <p:cNvSpPr txBox="1"/>
                <p:nvPr/>
              </p:nvSpPr>
              <p:spPr>
                <a:xfrm>
                  <a:off x="9647223" y="4655994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E690EE0-719F-4DA8-8FCE-789118781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23" y="4655994"/>
                  <a:ext cx="572061" cy="3377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4F5852-AE3D-4894-A81E-94D8F708F4F9}"/>
              </a:ext>
            </a:extLst>
          </p:cNvPr>
          <p:cNvGrpSpPr/>
          <p:nvPr/>
        </p:nvGrpSpPr>
        <p:grpSpPr>
          <a:xfrm>
            <a:off x="6282118" y="399918"/>
            <a:ext cx="1442736" cy="1399243"/>
            <a:chOff x="9064815" y="3429000"/>
            <a:chExt cx="1726644" cy="1706148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F4F34DA-82E3-4F95-8D35-32E43D88D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815" y="3429000"/>
              <a:ext cx="1706148" cy="17061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28EFEF9-957E-404C-91E9-B610919C0BF5}"/>
                    </a:ext>
                  </a:extLst>
                </p:cNvPr>
                <p:cNvSpPr txBox="1"/>
                <p:nvPr/>
              </p:nvSpPr>
              <p:spPr>
                <a:xfrm>
                  <a:off x="9086009" y="3540382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28EFEF9-957E-404C-91E9-B610919C0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009" y="3540382"/>
                  <a:ext cx="572061" cy="3377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9AFB088-A9FA-47F8-BB7F-882C579F339C}"/>
                    </a:ext>
                  </a:extLst>
                </p:cNvPr>
                <p:cNvSpPr txBox="1"/>
                <p:nvPr/>
              </p:nvSpPr>
              <p:spPr>
                <a:xfrm>
                  <a:off x="9089488" y="4655874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9AFB088-A9FA-47F8-BB7F-882C579F3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488" y="4655874"/>
                  <a:ext cx="572061" cy="33775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FD611CF-CA66-4119-A18A-72A47930B913}"/>
                    </a:ext>
                  </a:extLst>
                </p:cNvPr>
                <p:cNvSpPr txBox="1"/>
                <p:nvPr/>
              </p:nvSpPr>
              <p:spPr>
                <a:xfrm>
                  <a:off x="9102740" y="4109343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FD611CF-CA66-4119-A18A-72A47930B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740" y="4109343"/>
                  <a:ext cx="572061" cy="337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C3CF143-5F44-4AEE-8FAF-27C302249949}"/>
                    </a:ext>
                  </a:extLst>
                </p:cNvPr>
                <p:cNvSpPr txBox="1"/>
                <p:nvPr/>
              </p:nvSpPr>
              <p:spPr>
                <a:xfrm>
                  <a:off x="10219398" y="3546738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C3CF143-5F44-4AEE-8FAF-27C302249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398" y="3546738"/>
                  <a:ext cx="572061" cy="33775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6F24C10D-A440-4C4C-803E-032BC5140A0F}"/>
                    </a:ext>
                  </a:extLst>
                </p:cNvPr>
                <p:cNvSpPr txBox="1"/>
                <p:nvPr/>
              </p:nvSpPr>
              <p:spPr>
                <a:xfrm>
                  <a:off x="9637072" y="3534278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6F24C10D-A440-4C4C-803E-032BC5140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072" y="3534278"/>
                  <a:ext cx="572061" cy="3377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ACEEAEA1-CD11-4FD3-9C34-4489F39EB340}"/>
                    </a:ext>
                  </a:extLst>
                </p:cNvPr>
                <p:cNvSpPr txBox="1"/>
                <p:nvPr/>
              </p:nvSpPr>
              <p:spPr>
                <a:xfrm>
                  <a:off x="9715679" y="4093388"/>
                  <a:ext cx="470452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zh-CN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</a:t>
                  </a:r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ACEEAEA1-CD11-4FD3-9C34-4489F39EB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679" y="4093388"/>
                  <a:ext cx="470452" cy="337755"/>
                </a:xfrm>
                <a:prstGeom prst="rect">
                  <a:avLst/>
                </a:prstGeom>
                <a:blipFill>
                  <a:blip r:embed="rId1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E0E8CD7E-6401-41F8-B9E6-B3F69D8F234D}"/>
                    </a:ext>
                  </a:extLst>
                </p:cNvPr>
                <p:cNvSpPr txBox="1"/>
                <p:nvPr/>
              </p:nvSpPr>
              <p:spPr>
                <a:xfrm>
                  <a:off x="10211802" y="4096092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E0E8CD7E-6401-41F8-B9E6-B3F69D8F2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802" y="4096092"/>
                  <a:ext cx="572061" cy="337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8AF3DEF5-BD7F-4FFB-8D9A-EEB40CC7EE09}"/>
                    </a:ext>
                  </a:extLst>
                </p:cNvPr>
                <p:cNvSpPr txBox="1"/>
                <p:nvPr/>
              </p:nvSpPr>
              <p:spPr>
                <a:xfrm>
                  <a:off x="10192565" y="4673440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8AF3DEF5-BD7F-4FFB-8D9A-EEB40CC7E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565" y="4673440"/>
                  <a:ext cx="572061" cy="33775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23F1A52-7AF3-4086-A02A-E454BEB80C5C}"/>
                    </a:ext>
                  </a:extLst>
                </p:cNvPr>
                <p:cNvSpPr txBox="1"/>
                <p:nvPr/>
              </p:nvSpPr>
              <p:spPr>
                <a:xfrm>
                  <a:off x="9647223" y="4655994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623F1A52-7AF3-4086-A02A-E454BEB80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23" y="4655994"/>
                  <a:ext cx="572061" cy="33775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B290F8F-8496-4AAD-90C6-2942519F78D8}"/>
              </a:ext>
            </a:extLst>
          </p:cNvPr>
          <p:cNvGrpSpPr/>
          <p:nvPr/>
        </p:nvGrpSpPr>
        <p:grpSpPr>
          <a:xfrm>
            <a:off x="6282118" y="1868095"/>
            <a:ext cx="1442736" cy="1399243"/>
            <a:chOff x="9064815" y="3429000"/>
            <a:chExt cx="1726644" cy="1706148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59E8B021-0ACC-4D75-BE7D-0DD596FD9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815" y="3429000"/>
              <a:ext cx="1706148" cy="17061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2C23C31-598F-4D28-BA06-4AEE06B1BA1E}"/>
                    </a:ext>
                  </a:extLst>
                </p:cNvPr>
                <p:cNvSpPr txBox="1"/>
                <p:nvPr/>
              </p:nvSpPr>
              <p:spPr>
                <a:xfrm>
                  <a:off x="9086009" y="3540382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2C23C31-598F-4D28-BA06-4AEE06B1B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009" y="3540382"/>
                  <a:ext cx="572061" cy="33775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3F468B6-298A-4D74-8DD7-607BB81844CA}"/>
                    </a:ext>
                  </a:extLst>
                </p:cNvPr>
                <p:cNvSpPr txBox="1"/>
                <p:nvPr/>
              </p:nvSpPr>
              <p:spPr>
                <a:xfrm>
                  <a:off x="9089488" y="4655874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3F468B6-298A-4D74-8DD7-607BB8184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488" y="4655874"/>
                  <a:ext cx="572061" cy="33775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D90983B-AE86-4E2D-8DDB-E65C5967F7FF}"/>
                    </a:ext>
                  </a:extLst>
                </p:cNvPr>
                <p:cNvSpPr txBox="1"/>
                <p:nvPr/>
              </p:nvSpPr>
              <p:spPr>
                <a:xfrm>
                  <a:off x="9102740" y="4109343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D90983B-AE86-4E2D-8DDB-E65C5967F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740" y="4109343"/>
                  <a:ext cx="572061" cy="33775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BABBCF9A-B1AB-497D-BCB7-F92485F9B7D8}"/>
                    </a:ext>
                  </a:extLst>
                </p:cNvPr>
                <p:cNvSpPr txBox="1"/>
                <p:nvPr/>
              </p:nvSpPr>
              <p:spPr>
                <a:xfrm>
                  <a:off x="10219398" y="3546738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BABBCF9A-B1AB-497D-BCB7-F92485F9B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398" y="3546738"/>
                  <a:ext cx="572061" cy="33775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3AFD82E-8D35-4E19-AC0B-E190269E05FD}"/>
                    </a:ext>
                  </a:extLst>
                </p:cNvPr>
                <p:cNvSpPr txBox="1"/>
                <p:nvPr/>
              </p:nvSpPr>
              <p:spPr>
                <a:xfrm>
                  <a:off x="9637072" y="3534278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63AFD82E-8D35-4E19-AC0B-E190269E0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072" y="3534278"/>
                  <a:ext cx="572061" cy="33775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084741B-3CB7-4C5A-ABD6-156444A88F8B}"/>
                </a:ext>
              </a:extLst>
            </p:cNvPr>
            <p:cNvSpPr txBox="1"/>
            <p:nvPr/>
          </p:nvSpPr>
          <p:spPr>
            <a:xfrm>
              <a:off x="9715679" y="4093388"/>
              <a:ext cx="470452" cy="337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4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2D4BBD01-BCBA-4391-8ED3-7FEE4388450D}"/>
                    </a:ext>
                  </a:extLst>
                </p:cNvPr>
                <p:cNvSpPr txBox="1"/>
                <p:nvPr/>
              </p:nvSpPr>
              <p:spPr>
                <a:xfrm>
                  <a:off x="10211802" y="4096092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2D4BBD01-BCBA-4391-8ED3-7FEE43884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802" y="4096092"/>
                  <a:ext cx="572061" cy="3377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0C1EE110-CDF3-4A20-BF5B-8385825D569F}"/>
                    </a:ext>
                  </a:extLst>
                </p:cNvPr>
                <p:cNvSpPr txBox="1"/>
                <p:nvPr/>
              </p:nvSpPr>
              <p:spPr>
                <a:xfrm>
                  <a:off x="10192565" y="4673440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0C1EE110-CDF3-4A20-BF5B-8385825D5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565" y="4673440"/>
                  <a:ext cx="572061" cy="33775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EACF06B-F479-447A-B8A2-F6D0FB25D558}"/>
                    </a:ext>
                  </a:extLst>
                </p:cNvPr>
                <p:cNvSpPr txBox="1"/>
                <p:nvPr/>
              </p:nvSpPr>
              <p:spPr>
                <a:xfrm>
                  <a:off x="9647223" y="4655994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EACF06B-F479-447A-B8A2-F6D0FB25D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23" y="4655994"/>
                  <a:ext cx="572061" cy="33775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E48C7FD-7C2F-4FF1-89EF-7E0B1BB304BE}"/>
              </a:ext>
            </a:extLst>
          </p:cNvPr>
          <p:cNvGrpSpPr/>
          <p:nvPr/>
        </p:nvGrpSpPr>
        <p:grpSpPr>
          <a:xfrm>
            <a:off x="7805602" y="1868095"/>
            <a:ext cx="1442736" cy="1399243"/>
            <a:chOff x="9064815" y="3417925"/>
            <a:chExt cx="1726644" cy="1706148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42D07967-001F-4710-8F1E-E25B2C340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815" y="3417925"/>
              <a:ext cx="1706148" cy="17061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994C285-9314-44A9-8C67-52A1C3DD8D57}"/>
                    </a:ext>
                  </a:extLst>
                </p:cNvPr>
                <p:cNvSpPr txBox="1"/>
                <p:nvPr/>
              </p:nvSpPr>
              <p:spPr>
                <a:xfrm>
                  <a:off x="9086009" y="3540381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994C285-9314-44A9-8C67-52A1C3DD8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009" y="3540381"/>
                  <a:ext cx="572061" cy="33775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FCBA427-18EC-4450-AC10-E7D032B50455}"/>
                    </a:ext>
                  </a:extLst>
                </p:cNvPr>
                <p:cNvSpPr txBox="1"/>
                <p:nvPr/>
              </p:nvSpPr>
              <p:spPr>
                <a:xfrm>
                  <a:off x="9089488" y="4655876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FCBA427-18EC-4450-AC10-E7D032B50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488" y="4655876"/>
                  <a:ext cx="572061" cy="33775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1428804-18BE-41D2-BE78-2AFA863E34EA}"/>
                    </a:ext>
                  </a:extLst>
                </p:cNvPr>
                <p:cNvSpPr txBox="1"/>
                <p:nvPr/>
              </p:nvSpPr>
              <p:spPr>
                <a:xfrm>
                  <a:off x="9102740" y="4109342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1428804-18BE-41D2-BE78-2AFA863E3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740" y="4109342"/>
                  <a:ext cx="572061" cy="3377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35BE6927-B361-412C-BC3E-F47A71E2CD87}"/>
                    </a:ext>
                  </a:extLst>
                </p:cNvPr>
                <p:cNvSpPr txBox="1"/>
                <p:nvPr/>
              </p:nvSpPr>
              <p:spPr>
                <a:xfrm>
                  <a:off x="10219398" y="3546738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35BE6927-B361-412C-BC3E-F47A71E2C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398" y="3546738"/>
                  <a:ext cx="572061" cy="33775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82C8413F-DFF2-4CD9-AFAD-A50C3418456D}"/>
                    </a:ext>
                  </a:extLst>
                </p:cNvPr>
                <p:cNvSpPr txBox="1"/>
                <p:nvPr/>
              </p:nvSpPr>
              <p:spPr>
                <a:xfrm>
                  <a:off x="9637072" y="3534277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82C8413F-DFF2-4CD9-AFAD-A50C34184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072" y="3534277"/>
                  <a:ext cx="572061" cy="3377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3C8D422-FB7C-43EE-9CFF-D690ED026398}"/>
                </a:ext>
              </a:extLst>
            </p:cNvPr>
            <p:cNvSpPr txBox="1"/>
            <p:nvPr/>
          </p:nvSpPr>
          <p:spPr>
            <a:xfrm>
              <a:off x="9715679" y="4093387"/>
              <a:ext cx="470452" cy="337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lang="zh-CN" altLang="en-US" sz="1200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7255CA8-AAA9-4309-AB97-29EAE66D97E3}"/>
                    </a:ext>
                  </a:extLst>
                </p:cNvPr>
                <p:cNvSpPr txBox="1"/>
                <p:nvPr/>
              </p:nvSpPr>
              <p:spPr>
                <a:xfrm>
                  <a:off x="10211802" y="4096092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7255CA8-AAA9-4309-AB97-29EAE66D9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802" y="4096092"/>
                  <a:ext cx="572061" cy="33775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0DF9C6B-28DB-48C3-8705-00F04CE23FE2}"/>
                    </a:ext>
                  </a:extLst>
                </p:cNvPr>
                <p:cNvSpPr txBox="1"/>
                <p:nvPr/>
              </p:nvSpPr>
              <p:spPr>
                <a:xfrm>
                  <a:off x="10192565" y="4673439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0DF9C6B-28DB-48C3-8705-00F04CE23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565" y="4673439"/>
                  <a:ext cx="572061" cy="3377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9A8F572-5681-412D-8EA9-F920672844DF}"/>
                    </a:ext>
                  </a:extLst>
                </p:cNvPr>
                <p:cNvSpPr txBox="1"/>
                <p:nvPr/>
              </p:nvSpPr>
              <p:spPr>
                <a:xfrm>
                  <a:off x="9647223" y="4655994"/>
                  <a:ext cx="572061" cy="337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zh-CN" alt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9A8F572-5681-412D-8EA9-F92067284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23" y="4655994"/>
                  <a:ext cx="572061" cy="337755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21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4984A85-F998-41E0-88E0-0180D126E5D5}"/>
              </a:ext>
            </a:extLst>
          </p:cNvPr>
          <p:cNvSpPr txBox="1">
            <a:spLocks noChangeArrowheads="1"/>
          </p:cNvSpPr>
          <p:nvPr/>
        </p:nvSpPr>
        <p:spPr>
          <a:xfrm>
            <a:off x="2543518" y="2615507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0C4DD"/>
              </a:buClr>
            </a:pPr>
            <a:r>
              <a:rPr lang="en-US" altLang="zh-CN" sz="2400" dirty="0">
                <a:latin typeface="Times New Roman" panose="02020603050405020304" pitchFamily="18" charset="0"/>
              </a:rPr>
              <a:t>The entire enhancement can be combined into a single filtering operation:</a:t>
            </a:r>
          </a:p>
          <a:p>
            <a:endParaRPr lang="en-US" altLang="zh-C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C2FD4A-6CAC-43E2-8E10-0392BFD3AB86}"/>
              </a:ext>
            </a:extLst>
          </p:cNvPr>
          <p:cNvGrpSpPr>
            <a:grpSpLocks/>
          </p:cNvGrpSpPr>
          <p:nvPr/>
        </p:nvGrpSpPr>
        <p:grpSpPr bwMode="auto">
          <a:xfrm>
            <a:off x="4139755" y="4680715"/>
            <a:ext cx="4164012" cy="921774"/>
            <a:chOff x="1474" y="2091"/>
            <a:chExt cx="2239" cy="432"/>
          </a:xfrm>
        </p:grpSpPr>
        <p:graphicFrame>
          <p:nvGraphicFramePr>
            <p:cNvPr id="11" name="Object 4">
              <a:extLst>
                <a:ext uri="{FF2B5EF4-FFF2-40B4-BE49-F238E27FC236}">
                  <a16:creationId xmlns:a16="http://schemas.microsoft.com/office/drawing/2014/main" id="{D5CF3BF1-FEC6-4D19-98FB-665777DA2F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10" y="2318"/>
            <a:ext cx="1589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574800" imgH="203200" progId="Equation.3">
                    <p:embed/>
                  </p:oleObj>
                </mc:Choice>
                <mc:Fallback>
                  <p:oleObj name="公式" r:id="rId3" imgW="1574800" imgH="203200" progId="Equation.3">
                    <p:embed/>
                    <p:pic>
                      <p:nvPicPr>
                        <p:cNvPr id="201737" name="Object 4">
                          <a:extLst>
                            <a:ext uri="{FF2B5EF4-FFF2-40B4-BE49-F238E27FC236}">
                              <a16:creationId xmlns:a16="http://schemas.microsoft.com/office/drawing/2014/main" id="{87C05A7C-837C-40B6-A95B-9EAE5B27F0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2318"/>
                          <a:ext cx="1589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5">
              <a:extLst>
                <a:ext uri="{FF2B5EF4-FFF2-40B4-BE49-F238E27FC236}">
                  <a16:creationId xmlns:a16="http://schemas.microsoft.com/office/drawing/2014/main" id="{D117013E-CB3D-4FF8-9032-25155203D7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74" y="2091"/>
            <a:ext cx="2239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2222500" imgH="203200" progId="Equation.3">
                    <p:embed/>
                  </p:oleObj>
                </mc:Choice>
                <mc:Fallback>
                  <p:oleObj name="公式" r:id="rId5" imgW="2222500" imgH="203200" progId="Equation.3">
                    <p:embed/>
                    <p:pic>
                      <p:nvPicPr>
                        <p:cNvPr id="201738" name="Object 5">
                          <a:extLst>
                            <a:ext uri="{FF2B5EF4-FFF2-40B4-BE49-F238E27FC236}">
                              <a16:creationId xmlns:a16="http://schemas.microsoft.com/office/drawing/2014/main" id="{5D616672-27E8-4F04-9A46-85EEE61A67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2091"/>
                          <a:ext cx="2239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FB53F54B-59FC-456E-B8C5-6CCE5CB1BC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215566"/>
              </p:ext>
            </p:extLst>
          </p:nvPr>
        </p:nvGraphicFramePr>
        <p:xfrm>
          <a:off x="3102240" y="3544220"/>
          <a:ext cx="5585859" cy="436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2603500" imgH="203200" progId="Equation.3">
                  <p:embed/>
                </p:oleObj>
              </mc:Choice>
              <mc:Fallback>
                <p:oleObj name="公式" r:id="rId7" imgW="2603500" imgH="203200" progId="Equation.3">
                  <p:embed/>
                  <p:pic>
                    <p:nvPicPr>
                      <p:cNvPr id="201734" name="Object 6">
                        <a:extLst>
                          <a:ext uri="{FF2B5EF4-FFF2-40B4-BE49-F238E27FC236}">
                            <a16:creationId xmlns:a16="http://schemas.microsoft.com/office/drawing/2014/main" id="{B86CF31F-BA22-4179-A33C-C74EB46D14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240" y="3544220"/>
                        <a:ext cx="5585859" cy="4365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553ABBEA-CF01-4284-AC83-3E868A507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068687"/>
              </p:ext>
            </p:extLst>
          </p:nvPr>
        </p:nvGraphicFramePr>
        <p:xfrm>
          <a:off x="4342250" y="4092931"/>
          <a:ext cx="4779552" cy="437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2222500" imgH="203200" progId="Equation.3">
                  <p:embed/>
                </p:oleObj>
              </mc:Choice>
              <mc:Fallback>
                <p:oleObj name="公式" r:id="rId9" imgW="2222500" imgH="203200" progId="Equation.3">
                  <p:embed/>
                  <p:pic>
                    <p:nvPicPr>
                      <p:cNvPr id="201735" name="Object 7">
                        <a:extLst>
                          <a:ext uri="{FF2B5EF4-FFF2-40B4-BE49-F238E27FC236}">
                            <a16:creationId xmlns:a16="http://schemas.microsoft.com/office/drawing/2014/main" id="{8F3F10BE-138A-4ADA-868F-AAEB7E3E4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2250" y="4092931"/>
                        <a:ext cx="4779552" cy="437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8" descr="DQSGK`~A1TI}TO@8UU@)269">
            <a:extLst>
              <a:ext uri="{FF2B5EF4-FFF2-40B4-BE49-F238E27FC236}">
                <a16:creationId xmlns:a16="http://schemas.microsoft.com/office/drawing/2014/main" id="{0E87715A-BE72-49CA-8337-A2E03B5A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050" y="3280925"/>
            <a:ext cx="1655763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9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439988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7C425347-93F7-46D7-B073-A9292443C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3021" y="4301783"/>
            <a:ext cx="2087562" cy="647700"/>
          </a:xfrm>
          <a:prstGeom prst="rightArrow">
            <a:avLst>
              <a:gd name="adj1" fmla="val 30389"/>
              <a:gd name="adj2" fmla="val 4337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02446FC-E1B3-4D5C-820B-811E8A269C5F}"/>
              </a:ext>
            </a:extLst>
          </p:cNvPr>
          <p:cNvSpPr txBox="1">
            <a:spLocks noChangeArrowheads="1"/>
          </p:cNvSpPr>
          <p:nvPr/>
        </p:nvSpPr>
        <p:spPr>
          <a:xfrm>
            <a:off x="2770271" y="2640970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This gives us a new filter which does the whole job in one step</a:t>
            </a:r>
          </a:p>
          <a:p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11" name="Picture 5" descr="I(QZ{M9C7}4JS451J5TCX$Y">
            <a:extLst>
              <a:ext uri="{FF2B5EF4-FFF2-40B4-BE49-F238E27FC236}">
                <a16:creationId xmlns:a16="http://schemas.microsoft.com/office/drawing/2014/main" id="{DAD14F99-B506-4BEF-B552-EF66D46F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71" y="3222283"/>
            <a:ext cx="29241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ERJ7K]AOSY9NX942WR7ZY%B">
            <a:extLst>
              <a:ext uri="{FF2B5EF4-FFF2-40B4-BE49-F238E27FC236}">
                <a16:creationId xmlns:a16="http://schemas.microsoft.com/office/drawing/2014/main" id="{A5C54787-8ADA-4E30-9745-4C1B43BF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021" y="3222283"/>
            <a:ext cx="29527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I(QZ{M9C7}4JS451J5TCX$Y">
            <a:extLst>
              <a:ext uri="{FF2B5EF4-FFF2-40B4-BE49-F238E27FC236}">
                <a16:creationId xmlns:a16="http://schemas.microsoft.com/office/drawing/2014/main" id="{B439AD23-3C82-4861-9D53-1EDED411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71" y="3222283"/>
            <a:ext cx="29241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ERJ7K]AOSY9NX942WR7ZY%B">
            <a:extLst>
              <a:ext uri="{FF2B5EF4-FFF2-40B4-BE49-F238E27FC236}">
                <a16:creationId xmlns:a16="http://schemas.microsoft.com/office/drawing/2014/main" id="{49184622-0DC7-478F-BF6F-7AEDF2B2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08" y="3222283"/>
            <a:ext cx="29527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AutoShape 9">
            <a:extLst>
              <a:ext uri="{FF2B5EF4-FFF2-40B4-BE49-F238E27FC236}">
                <a16:creationId xmlns:a16="http://schemas.microsoft.com/office/drawing/2014/main" id="{80CCCE49-132C-4CE0-BBD8-2CF2F8A7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3021" y="4301783"/>
            <a:ext cx="2087562" cy="647700"/>
          </a:xfrm>
          <a:prstGeom prst="rightArrow">
            <a:avLst>
              <a:gd name="adj1" fmla="val 30389"/>
              <a:gd name="adj2" fmla="val 4337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17" name="Picture 10" descr="I(QZ{M9C7}4JS451J5TCX$Y">
            <a:extLst>
              <a:ext uri="{FF2B5EF4-FFF2-40B4-BE49-F238E27FC236}">
                <a16:creationId xmlns:a16="http://schemas.microsoft.com/office/drawing/2014/main" id="{A5E9F194-047D-42A7-AFE8-97DDD724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71" y="3222283"/>
            <a:ext cx="29241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1" descr="{ZAB~7)94~YKHP]C6ZDDD~E">
            <a:extLst>
              <a:ext uri="{FF2B5EF4-FFF2-40B4-BE49-F238E27FC236}">
                <a16:creationId xmlns:a16="http://schemas.microsoft.com/office/drawing/2014/main" id="{04010F52-7CC9-4FF4-85DD-64CEC967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58" y="3869983"/>
            <a:ext cx="14573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614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439988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FDDB26F8-613B-4DC1-A3D5-21649ACF8C01}"/>
              </a:ext>
            </a:extLst>
          </p:cNvPr>
          <p:cNvSpPr txBox="1">
            <a:spLocks noChangeArrowheads="1"/>
          </p:cNvSpPr>
          <p:nvPr/>
        </p:nvSpPr>
        <p:spPr>
          <a:xfrm>
            <a:off x="2753380" y="2594088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C92C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There are lots of slightly different versions of the Laplacian that can be used:</a:t>
            </a:r>
          </a:p>
          <a:p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A4713585-416C-4C7C-9DD9-C8F5A6F23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382" y="4601483"/>
            <a:ext cx="2087562" cy="647700"/>
          </a:xfrm>
          <a:prstGeom prst="rightArrow">
            <a:avLst>
              <a:gd name="adj1" fmla="val 30389"/>
              <a:gd name="adj2" fmla="val 4337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3" name="Picture 5" descr="I(QZ{M9C7}4JS451J5TCX$Y">
            <a:extLst>
              <a:ext uri="{FF2B5EF4-FFF2-40B4-BE49-F238E27FC236}">
                <a16:creationId xmlns:a16="http://schemas.microsoft.com/office/drawing/2014/main" id="{EF254E81-E5EE-4CB9-9ADE-79924597D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32" y="3521983"/>
            <a:ext cx="29241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90B85C59-E999-4918-97E5-FEDFB2D3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94" y="4185558"/>
            <a:ext cx="149225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 descr="1R[9ZD~9Z56JD](U1)WNQ60">
            <a:extLst>
              <a:ext uri="{FF2B5EF4-FFF2-40B4-BE49-F238E27FC236}">
                <a16:creationId xmlns:a16="http://schemas.microsoft.com/office/drawing/2014/main" id="{EAA2EC67-25B8-4763-9D9E-AE51E1ADE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569" y="3509283"/>
            <a:ext cx="29051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67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Smoothing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0B0279E-04D7-4B9A-8268-8EDFC9560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88" y="4869773"/>
            <a:ext cx="1439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Original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0EE8FF9E-0372-44C8-9D31-5AA544BC1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563" y="4941211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Filtered (no change)</a:t>
            </a:r>
          </a:p>
        </p:txBody>
      </p:sp>
      <p:pic>
        <p:nvPicPr>
          <p:cNvPr id="11" name="Picture 7" descr="R4Z3PK%}MARKMF]5N](30DN">
            <a:extLst>
              <a:ext uri="{FF2B5EF4-FFF2-40B4-BE49-F238E27FC236}">
                <a16:creationId xmlns:a16="http://schemas.microsoft.com/office/drawing/2014/main" id="{4625FA6D-83F2-4590-89B0-915FC662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76" y="4796748"/>
            <a:ext cx="1836737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B9AC457B-DA77-46C3-8847-5803F3F0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076" y="5301573"/>
            <a:ext cx="288925" cy="287338"/>
          </a:xfrm>
          <a:prstGeom prst="rect">
            <a:avLst/>
          </a:prstGeom>
          <a:noFill/>
          <a:ln w="25400">
            <a:solidFill>
              <a:srgbClr val="99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E6CF69-7922-481F-97E2-B936C3DF3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81" y="2321327"/>
            <a:ext cx="8751192" cy="23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2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D11A682-423B-4AEA-8928-6A899BFCD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01" y="3331218"/>
            <a:ext cx="4613225" cy="111918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0644BD9A-3E9C-483E-9A90-5BC71ED76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762" y="4900611"/>
            <a:ext cx="1439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Original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2EEDDD8-0722-4CD9-BE25-D411CDA0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00" y="2811461"/>
            <a:ext cx="2160587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67BFC79B-60CA-48DC-A026-47DE3D2D1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450" y="4611686"/>
            <a:ext cx="281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(Note that filter sums to 1)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8D1A8344-C69F-429D-A2A7-896089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537" y="2811461"/>
            <a:ext cx="2087563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F0180D2D-C026-4AF8-8F36-481668EA9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537" y="4972049"/>
            <a:ext cx="259238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Sharpening filter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- Accentuates differences with local average</a:t>
            </a:r>
          </a:p>
        </p:txBody>
      </p:sp>
    </p:spTree>
    <p:extLst>
      <p:ext uri="{BB962C8B-B14F-4D97-AF65-F5344CB8AC3E}">
        <p14:creationId xmlns:p14="http://schemas.microsoft.com/office/powerpoint/2010/main" val="30404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91994" y="2063121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1CAC8B14-12DF-43EA-A516-EFF2CF45A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2" y="6132209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Before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E67D550B-EC2D-46DA-A481-8DC0EAF29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787" y="6132209"/>
            <a:ext cx="23034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After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452640-535B-4556-A285-D49A0FC23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08" y="2633523"/>
            <a:ext cx="7369384" cy="34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75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91994" y="2063121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 </a:t>
            </a:r>
            <a:r>
              <a:rPr lang="en-US" altLang="zh-CN" sz="2400" b="1" dirty="0">
                <a:latin typeface="Times New Roman" panose="02020603050405020304" pitchFamily="18" charset="0"/>
              </a:rPr>
              <a:t>Laplacian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CB0B4C6-0BF8-4744-9002-9B0B9FC9583B}"/>
              </a:ext>
            </a:extLst>
          </p:cNvPr>
          <p:cNvSpPr txBox="1">
            <a:spLocks noChangeArrowheads="1"/>
          </p:cNvSpPr>
          <p:nvPr/>
        </p:nvSpPr>
        <p:spPr>
          <a:xfrm>
            <a:off x="2763374" y="2582878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Unsharp Masking and High-Boost Filtering</a:t>
            </a:r>
          </a:p>
          <a:p>
            <a:endParaRPr lang="en-US" altLang="zh-CN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EDBBA477-3839-484E-9CF8-A153873DD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374" y="3087703"/>
            <a:ext cx="3400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1800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Unsharp masking</a:t>
            </a:r>
            <a:r>
              <a:rPr lang="en-US" altLang="zh-CN" sz="1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is expressed as</a:t>
            </a:r>
          </a:p>
        </p:txBody>
      </p:sp>
      <p:graphicFrame>
        <p:nvGraphicFramePr>
          <p:cNvPr id="15" name="Object 9">
            <a:extLst>
              <a:ext uri="{FF2B5EF4-FFF2-40B4-BE49-F238E27FC236}">
                <a16:creationId xmlns:a16="http://schemas.microsoft.com/office/drawing/2014/main" id="{7A1BE0AF-8064-40BA-8404-A7C3392D48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646610"/>
              </p:ext>
            </p:extLst>
          </p:nvPr>
        </p:nvGraphicFramePr>
        <p:xfrm>
          <a:off x="4779499" y="3590941"/>
          <a:ext cx="2514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14600" imgH="317500" progId="Equation.3">
                  <p:embed/>
                </p:oleObj>
              </mc:Choice>
              <mc:Fallback>
                <p:oleObj name="Equation" r:id="rId3" imgW="2514600" imgH="317500" progId="Equation.3">
                  <p:embed/>
                  <p:pic>
                    <p:nvPicPr>
                      <p:cNvPr id="207878" name="Object 9">
                        <a:extLst>
                          <a:ext uri="{FF2B5EF4-FFF2-40B4-BE49-F238E27FC236}">
                            <a16:creationId xmlns:a16="http://schemas.microsoft.com/office/drawing/2014/main" id="{3DEF070C-61F7-4389-A1AC-F80378667E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499" y="3590941"/>
                        <a:ext cx="2514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0">
            <a:extLst>
              <a:ext uri="{FF2B5EF4-FFF2-40B4-BE49-F238E27FC236}">
                <a16:creationId xmlns:a16="http://schemas.microsoft.com/office/drawing/2014/main" id="{5697D5F5-916E-483D-87A0-06C01FA6B207}"/>
              </a:ext>
            </a:extLst>
          </p:cNvPr>
          <p:cNvGrpSpPr>
            <a:grpSpLocks/>
          </p:cNvGrpSpPr>
          <p:nvPr/>
        </p:nvGrpSpPr>
        <p:grpSpPr bwMode="auto">
          <a:xfrm>
            <a:off x="3699999" y="4022741"/>
            <a:ext cx="4621212" cy="366712"/>
            <a:chOff x="1031" y="1699"/>
            <a:chExt cx="2911" cy="231"/>
          </a:xfrm>
        </p:grpSpPr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17BEA128-DE85-46F5-8C21-147D5CDCE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1699"/>
              <a:ext cx="29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华文中宋" panose="02010600040101010101" pitchFamily="2" charset="-122"/>
                </a:rPr>
                <a:t>where             is a blurred version of </a:t>
              </a:r>
              <a:r>
                <a:rPr lang="en-US" altLang="zh-CN" sz="1800" i="1">
                  <a:latin typeface="Times New Roman" panose="02020603050405020304" pitchFamily="18" charset="0"/>
                  <a:ea typeface="华文中宋" panose="02010600040101010101" pitchFamily="2" charset="-122"/>
                </a:rPr>
                <a:t>f</a:t>
              </a:r>
              <a:r>
                <a:rPr lang="en-US" altLang="zh-CN" sz="1800">
                  <a:latin typeface="Times New Roman" panose="02020603050405020304" pitchFamily="18" charset="0"/>
                  <a:ea typeface="华文中宋" panose="02010600040101010101" pitchFamily="2" charset="-122"/>
                </a:rPr>
                <a:t>(</a:t>
              </a:r>
              <a:r>
                <a:rPr lang="en-US" altLang="zh-CN" sz="1800" i="1">
                  <a:latin typeface="Times New Roman" panose="02020603050405020304" pitchFamily="18" charset="0"/>
                  <a:ea typeface="华文中宋" panose="02010600040101010101" pitchFamily="2" charset="-122"/>
                </a:rPr>
                <a:t>x</a:t>
              </a:r>
              <a:r>
                <a:rPr lang="en-US" altLang="zh-CN" sz="1800">
                  <a:latin typeface="Times New Roman" panose="02020603050405020304" pitchFamily="18" charset="0"/>
                  <a:ea typeface="华文中宋" panose="02010600040101010101" pitchFamily="2" charset="-122"/>
                </a:rPr>
                <a:t>, </a:t>
              </a:r>
              <a:r>
                <a:rPr lang="en-US" altLang="zh-CN" sz="1800" i="1">
                  <a:latin typeface="Times New Roman" panose="02020603050405020304" pitchFamily="18" charset="0"/>
                  <a:ea typeface="华文中宋" panose="02010600040101010101" pitchFamily="2" charset="-122"/>
                </a:rPr>
                <a:t>y</a:t>
              </a:r>
              <a:r>
                <a:rPr lang="en-US" altLang="zh-CN" sz="1800">
                  <a:latin typeface="Times New Roman" panose="02020603050405020304" pitchFamily="18" charset="0"/>
                  <a:ea typeface="华文中宋" panose="02010600040101010101" pitchFamily="2" charset="-122"/>
                </a:rPr>
                <a:t>)</a:t>
              </a:r>
              <a:r>
                <a:rPr lang="en-US" altLang="zh-CN" sz="1800" b="1">
                  <a:latin typeface="Times New Roman" panose="02020603050405020304" pitchFamily="18" charset="0"/>
                  <a:ea typeface="华文中宋" panose="02010600040101010101" pitchFamily="2" charset="-122"/>
                </a:rPr>
                <a:t>   </a:t>
              </a:r>
              <a:endParaRPr lang="en-US" altLang="zh-CN" sz="180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graphicFrame>
          <p:nvGraphicFramePr>
            <p:cNvPr id="19" name="Object 12">
              <a:extLst>
                <a:ext uri="{FF2B5EF4-FFF2-40B4-BE49-F238E27FC236}">
                  <a16:creationId xmlns:a16="http://schemas.microsoft.com/office/drawing/2014/main" id="{F4187127-6287-48F8-B91F-8E6480A79F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38" y="1714"/>
            <a:ext cx="44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710891" imgH="304668" progId="Equation.3">
                    <p:embed/>
                  </p:oleObj>
                </mc:Choice>
                <mc:Fallback>
                  <p:oleObj name="Equation" r:id="rId5" imgW="710891" imgH="304668" progId="Equation.3">
                    <p:embed/>
                    <p:pic>
                      <p:nvPicPr>
                        <p:cNvPr id="207883" name="Object 12">
                          <a:extLst>
                            <a:ext uri="{FF2B5EF4-FFF2-40B4-BE49-F238E27FC236}">
                              <a16:creationId xmlns:a16="http://schemas.microsoft.com/office/drawing/2014/main" id="{E1D53A9B-6496-4C2D-992F-5EF49CF9BF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8" y="1714"/>
                          <a:ext cx="44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Rectangle 13">
            <a:extLst>
              <a:ext uri="{FF2B5EF4-FFF2-40B4-BE49-F238E27FC236}">
                <a16:creationId xmlns:a16="http://schemas.microsoft.com/office/drawing/2014/main" id="{E23B13CA-FE6A-4471-BEBB-371BC4948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399" y="4670441"/>
            <a:ext cx="7777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A4D6D5"/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high-boost filtering</a:t>
            </a:r>
            <a:r>
              <a:rPr lang="en-US" altLang="zh-CN" sz="18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---- a slight further generalization of unsharp masking</a:t>
            </a:r>
          </a:p>
        </p:txBody>
      </p:sp>
      <p:graphicFrame>
        <p:nvGraphicFramePr>
          <p:cNvPr id="22" name="Object 14">
            <a:extLst>
              <a:ext uri="{FF2B5EF4-FFF2-40B4-BE49-F238E27FC236}">
                <a16:creationId xmlns:a16="http://schemas.microsoft.com/office/drawing/2014/main" id="{95741BCE-6DCB-472A-B03E-8D81760CC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322448"/>
              </p:ext>
            </p:extLst>
          </p:nvPr>
        </p:nvGraphicFramePr>
        <p:xfrm>
          <a:off x="4093699" y="5030803"/>
          <a:ext cx="420052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4900" imgH="254000" progId="Equation.DSMT4">
                  <p:embed/>
                </p:oleObj>
              </mc:Choice>
              <mc:Fallback>
                <p:oleObj name="Equation" r:id="rId7" imgW="2374900" imgH="254000" progId="Equation.DSMT4">
                  <p:embed/>
                  <p:pic>
                    <p:nvPicPr>
                      <p:cNvPr id="207881" name="Object 14">
                        <a:extLst>
                          <a:ext uri="{FF2B5EF4-FFF2-40B4-BE49-F238E27FC236}">
                            <a16:creationId xmlns:a16="http://schemas.microsoft.com/office/drawing/2014/main" id="{58ACA152-5905-47CC-ACE8-4BC2D7CEE6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3699" y="5030803"/>
                        <a:ext cx="420052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613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057584-56E0-4907-8D4B-33178F08205D}"/>
              </a:ext>
            </a:extLst>
          </p:cNvPr>
          <p:cNvSpPr txBox="1">
            <a:spLocks noChangeArrowheads="1"/>
          </p:cNvSpPr>
          <p:nvPr/>
        </p:nvSpPr>
        <p:spPr>
          <a:xfrm>
            <a:off x="2365560" y="2359875"/>
            <a:ext cx="7921625" cy="2011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5000"/>
              </a:lnSpc>
              <a:spcBef>
                <a:spcPct val="2500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Properties of 1st and 2nd-Order Derivatives</a:t>
            </a:r>
          </a:p>
          <a:p>
            <a:pPr lvl="1">
              <a:lnSpc>
                <a:spcPct val="135000"/>
              </a:lnSpc>
              <a:spcBef>
                <a:spcPct val="2500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</a:rPr>
              <a:t>Use of 2nd Derivatives for Enhancement- The Laplacian</a:t>
            </a:r>
          </a:p>
          <a:p>
            <a:pPr lvl="1">
              <a:lnSpc>
                <a:spcPct val="135000"/>
              </a:lnSpc>
              <a:spcBef>
                <a:spcPct val="25000"/>
              </a:spcBef>
              <a:buClr>
                <a:srgbClr val="A4D6D5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dirty="0">
                <a:solidFill>
                  <a:srgbClr val="48A2A0"/>
                </a:solidFill>
                <a:latin typeface="Times New Roman" panose="02020603050405020304" pitchFamily="18" charset="0"/>
              </a:rPr>
              <a:t>Use of 1st Derivatives for Enhancement - The Gradient</a:t>
            </a:r>
          </a:p>
          <a:p>
            <a:pPr>
              <a:buClr>
                <a:srgbClr val="CC0000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7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846464" y="1543364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135186" y="2056781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Gradient -Use of 1st Derivatives for Enhancement</a:t>
            </a:r>
          </a:p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1E3E8D6-9E78-4A5D-A095-D79705AA1605}"/>
              </a:ext>
            </a:extLst>
          </p:cNvPr>
          <p:cNvSpPr txBox="1">
            <a:spLocks noChangeArrowheads="1"/>
          </p:cNvSpPr>
          <p:nvPr/>
        </p:nvSpPr>
        <p:spPr>
          <a:xfrm>
            <a:off x="2531248" y="2461104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C00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They are implemented using the magnitude of the gradient</a:t>
            </a: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–Gradient definition</a:t>
            </a:r>
          </a:p>
          <a:p>
            <a:pPr marL="914400" lvl="2" indent="0">
              <a:lnSpc>
                <a:spcPct val="80000"/>
              </a:lnSpc>
              <a:buClr>
                <a:srgbClr val="CC0000"/>
              </a:buClr>
              <a:buSzPct val="75000"/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Char char="n"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Char char="n"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Char char="n"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–The magnitude of the Gradient</a:t>
            </a: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Clr>
                <a:srgbClr val="CC00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– For computational consideration, in practice</a:t>
            </a:r>
          </a:p>
          <a:p>
            <a:endParaRPr lang="en-US" altLang="zh-CN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1D5D097B-269B-4395-83A5-72533CC81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088691"/>
              </p:ext>
            </p:extLst>
          </p:nvPr>
        </p:nvGraphicFramePr>
        <p:xfrm>
          <a:off x="5201323" y="3043042"/>
          <a:ext cx="1667828" cy="1234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700" imgH="1231900" progId="Equation.3">
                  <p:embed/>
                </p:oleObj>
              </mc:Choice>
              <mc:Fallback>
                <p:oleObj name="Equation" r:id="rId3" imgW="1663700" imgH="1231900" progId="Equation.3">
                  <p:embed/>
                  <p:pic>
                    <p:nvPicPr>
                      <p:cNvPr id="209925" name="Object 4">
                        <a:extLst>
                          <a:ext uri="{FF2B5EF4-FFF2-40B4-BE49-F238E27FC236}">
                            <a16:creationId xmlns:a16="http://schemas.microsoft.com/office/drawing/2014/main" id="{BC16C6D9-CC23-43AD-A6E2-358ED76FA2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323" y="3043042"/>
                        <a:ext cx="1667828" cy="1234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44CEC407-5509-4B52-A1DA-44BCAFF360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570806"/>
              </p:ext>
            </p:extLst>
          </p:nvPr>
        </p:nvGraphicFramePr>
        <p:xfrm>
          <a:off x="5354646" y="4741039"/>
          <a:ext cx="2559644" cy="120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01900" imgH="1181100" progId="Equation.3">
                  <p:embed/>
                </p:oleObj>
              </mc:Choice>
              <mc:Fallback>
                <p:oleObj name="Equation" r:id="rId5" imgW="2501900" imgH="1181100" progId="Equation.3">
                  <p:embed/>
                  <p:pic>
                    <p:nvPicPr>
                      <p:cNvPr id="209926" name="Object 5">
                        <a:extLst>
                          <a:ext uri="{FF2B5EF4-FFF2-40B4-BE49-F238E27FC236}">
                            <a16:creationId xmlns:a16="http://schemas.microsoft.com/office/drawing/2014/main" id="{145BC61F-55BB-4094-A9F9-DFD8D0030B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646" y="4741039"/>
                        <a:ext cx="2559644" cy="1208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A9CE8FB2-B1AE-4CE9-A120-2285364DE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500770"/>
              </p:ext>
            </p:extLst>
          </p:nvPr>
        </p:nvGraphicFramePr>
        <p:xfrm>
          <a:off x="5262868" y="6412439"/>
          <a:ext cx="1371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71600" imgH="368300" progId="Equation.3">
                  <p:embed/>
                </p:oleObj>
              </mc:Choice>
              <mc:Fallback>
                <p:oleObj name="Equation" r:id="rId7" imgW="1371600" imgH="368300" progId="Equation.3">
                  <p:embed/>
                  <p:pic>
                    <p:nvPicPr>
                      <p:cNvPr id="209927" name="Object 6">
                        <a:extLst>
                          <a:ext uri="{FF2B5EF4-FFF2-40B4-BE49-F238E27FC236}">
                            <a16:creationId xmlns:a16="http://schemas.microsoft.com/office/drawing/2014/main" id="{013EF36F-0471-461D-BD08-CC887F7704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2868" y="6412439"/>
                        <a:ext cx="13716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9946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Gradient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667B8DC-6BFD-4720-A129-35B40DC66F51}"/>
              </a:ext>
            </a:extLst>
          </p:cNvPr>
          <p:cNvSpPr txBox="1">
            <a:spLocks noChangeArrowheads="1"/>
          </p:cNvSpPr>
          <p:nvPr/>
        </p:nvSpPr>
        <p:spPr>
          <a:xfrm>
            <a:off x="2543518" y="2476268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5000"/>
              </a:lnSpc>
              <a:buClr>
                <a:srgbClr val="B0C4DD"/>
              </a:buClr>
            </a:pPr>
            <a:r>
              <a:rPr lang="en-US" altLang="zh-CN" sz="2000">
                <a:latin typeface="Times New Roman" panose="02020603050405020304" pitchFamily="18" charset="0"/>
              </a:rPr>
              <a:t>The gradient points in the direction of most rapid increase in intensity.</a:t>
            </a:r>
          </a:p>
          <a:p>
            <a:pPr>
              <a:lnSpc>
                <a:spcPct val="145000"/>
              </a:lnSpc>
              <a:buClr>
                <a:srgbClr val="B0C4DD"/>
              </a:buClr>
            </a:pPr>
            <a:endParaRPr lang="en-US" altLang="zh-CN">
              <a:latin typeface="Times New Roman" panose="02020603050405020304" pitchFamily="18" charset="0"/>
            </a:endParaRPr>
          </a:p>
          <a:p>
            <a:pPr>
              <a:lnSpc>
                <a:spcPct val="145000"/>
              </a:lnSpc>
              <a:buClr>
                <a:srgbClr val="B0C4DD"/>
              </a:buClr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DF0E040-143E-45FF-92E8-C6992A451438}"/>
                  </a:ext>
                </a:extLst>
              </p:cNvPr>
              <p:cNvSpPr txBox="1"/>
              <p:nvPr/>
            </p:nvSpPr>
            <p:spPr>
              <a:xfrm>
                <a:off x="2662830" y="5764316"/>
                <a:ext cx="133363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DF0E040-143E-45FF-92E8-C6992A451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830" y="5764316"/>
                <a:ext cx="1333635" cy="6163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2A1956-C0AF-47A3-8785-AC47084ECC6B}"/>
                  </a:ext>
                </a:extLst>
              </p:cNvPr>
              <p:cNvSpPr txBox="1"/>
              <p:nvPr/>
            </p:nvSpPr>
            <p:spPr>
              <a:xfrm>
                <a:off x="5798370" y="5764316"/>
                <a:ext cx="129516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2A1956-C0AF-47A3-8785-AC47084EC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370" y="5764316"/>
                <a:ext cx="1295163" cy="616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56FA1B7-BF24-45BD-BDE2-550234C4A2D9}"/>
                  </a:ext>
                </a:extLst>
              </p:cNvPr>
              <p:cNvSpPr txBox="1"/>
              <p:nvPr/>
            </p:nvSpPr>
            <p:spPr>
              <a:xfrm>
                <a:off x="8895439" y="5764316"/>
                <a:ext cx="146700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56FA1B7-BF24-45BD-BDE2-550234C4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39" y="5764316"/>
                <a:ext cx="1467005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D285FBC-43E9-4E11-BE66-CFEA74B11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49" y="3265962"/>
            <a:ext cx="2209524" cy="22095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C5F74C-A181-4B4B-9DAF-CABB97B50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57" y="3328719"/>
            <a:ext cx="2209524" cy="22095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4623D6-9195-484D-BD60-AD3C585989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66" y="3328719"/>
            <a:ext cx="2209524" cy="220952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6723266-1F20-4C21-936D-92C58FBBA1E4}"/>
              </a:ext>
            </a:extLst>
          </p:cNvPr>
          <p:cNvCxnSpPr>
            <a:cxnSpLocks/>
          </p:cNvCxnSpPr>
          <p:nvPr/>
        </p:nvCxnSpPr>
        <p:spPr>
          <a:xfrm flipV="1">
            <a:off x="2814021" y="4370724"/>
            <a:ext cx="1182444" cy="31378"/>
          </a:xfrm>
          <a:prstGeom prst="straightConnector1">
            <a:avLst/>
          </a:prstGeom>
          <a:ln w="47625">
            <a:headEnd type="oval" w="med" len="sm"/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7CA3FFF-D577-4F3E-9C13-31E6587700AF}"/>
              </a:ext>
            </a:extLst>
          </p:cNvPr>
          <p:cNvCxnSpPr>
            <a:cxnSpLocks/>
          </p:cNvCxnSpPr>
          <p:nvPr/>
        </p:nvCxnSpPr>
        <p:spPr>
          <a:xfrm>
            <a:off x="6578719" y="3891948"/>
            <a:ext cx="0" cy="1092200"/>
          </a:xfrm>
          <a:prstGeom prst="straightConnector1">
            <a:avLst/>
          </a:prstGeom>
          <a:ln w="47625">
            <a:headEnd type="oval" w="med" len="sm"/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249B1A-8A55-47F0-84C8-7FA6376C4E0B}"/>
              </a:ext>
            </a:extLst>
          </p:cNvPr>
          <p:cNvCxnSpPr>
            <a:cxnSpLocks/>
          </p:cNvCxnSpPr>
          <p:nvPr/>
        </p:nvCxnSpPr>
        <p:spPr>
          <a:xfrm flipV="1">
            <a:off x="9418021" y="3932732"/>
            <a:ext cx="944423" cy="949816"/>
          </a:xfrm>
          <a:prstGeom prst="straightConnector1">
            <a:avLst/>
          </a:prstGeom>
          <a:ln w="47625">
            <a:headEnd type="oval" w="med" len="sm"/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Gradient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F8E2A06-9CC9-4344-AF7A-A4B61942E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5243" y="3634833"/>
            <a:ext cx="2209186" cy="131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6C92C0"/>
                </a:solidFill>
                <a:latin typeface="+mn-ea"/>
                <a:ea typeface="+mn-ea"/>
              </a:rPr>
              <a:t>Which shows changes with respect to x?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DB2E06-3C73-4631-AF90-6CC4E289A3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6" t="4960" r="49743" b="12742"/>
          <a:stretch/>
        </p:blipFill>
        <p:spPr>
          <a:xfrm>
            <a:off x="4984864" y="2702526"/>
            <a:ext cx="1925513" cy="39252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81D3A2-C716-4D9C-B115-2AD500D29E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t="4776" r="20663" b="12928"/>
          <a:stretch/>
        </p:blipFill>
        <p:spPr>
          <a:xfrm>
            <a:off x="2549111" y="2702520"/>
            <a:ext cx="1925484" cy="39251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C9D1FC-9D9A-4E5D-8097-19C13ADF3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2" t="4960" r="13137" b="12742"/>
          <a:stretch/>
        </p:blipFill>
        <p:spPr>
          <a:xfrm>
            <a:off x="7420649" y="2702526"/>
            <a:ext cx="1925513" cy="392522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4C3D43B-1AB3-4647-8510-4D35A98432D5}"/>
              </a:ext>
            </a:extLst>
          </p:cNvPr>
          <p:cNvSpPr/>
          <p:nvPr/>
        </p:nvSpPr>
        <p:spPr>
          <a:xfrm>
            <a:off x="2089891" y="6304126"/>
            <a:ext cx="1568495" cy="323527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Original Image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E8B905-BFD4-42B9-873D-603E0128D424}"/>
              </a:ext>
            </a:extLst>
          </p:cNvPr>
          <p:cNvSpPr/>
          <p:nvPr/>
        </p:nvSpPr>
        <p:spPr>
          <a:xfrm>
            <a:off x="7291568" y="6294198"/>
            <a:ext cx="1190676" cy="282385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y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9BC004-FCB8-4A2D-BC7F-7DFF12E96A7A}"/>
              </a:ext>
            </a:extLst>
          </p:cNvPr>
          <p:cNvSpPr/>
          <p:nvPr/>
        </p:nvSpPr>
        <p:spPr>
          <a:xfrm>
            <a:off x="4851317" y="6300577"/>
            <a:ext cx="1190676" cy="282385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</a:t>
            </a:r>
            <a:r>
              <a:rPr lang="en-US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0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Gradient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2203500-795A-4BED-97EB-7C035328172E}"/>
              </a:ext>
            </a:extLst>
          </p:cNvPr>
          <p:cNvSpPr txBox="1">
            <a:spLocks noChangeArrowheads="1"/>
          </p:cNvSpPr>
          <p:nvPr/>
        </p:nvSpPr>
        <p:spPr>
          <a:xfrm>
            <a:off x="2495550" y="2625499"/>
            <a:ext cx="72009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B0C4DD"/>
              </a:buClr>
              <a:buSzPct val="80000"/>
            </a:pPr>
            <a:r>
              <a:rPr lang="en-US" altLang="zh-CN" sz="2000" dirty="0">
                <a:latin typeface="Times New Roman" panose="02020603050405020304" pitchFamily="18" charset="0"/>
              </a:rPr>
              <a:t>Sobel operator (filter) is a popular discretization of the gradient</a:t>
            </a:r>
          </a:p>
          <a:p>
            <a:pPr>
              <a:lnSpc>
                <a:spcPct val="125000"/>
              </a:lnSpc>
              <a:buClr>
                <a:srgbClr val="B0C4DD"/>
              </a:buClr>
              <a:buSzPct val="80000"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>
              <a:lnSpc>
                <a:spcPct val="125000"/>
              </a:lnSpc>
              <a:buClr>
                <a:srgbClr val="B0C4DD"/>
              </a:buClr>
              <a:buSzPct val="80000"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>
              <a:lnSpc>
                <a:spcPct val="125000"/>
              </a:lnSpc>
              <a:buClr>
                <a:srgbClr val="B0C4DD"/>
              </a:buClr>
              <a:buSzPct val="80000"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>
              <a:lnSpc>
                <a:spcPct val="125000"/>
              </a:lnSpc>
              <a:buClr>
                <a:srgbClr val="B0C4DD"/>
              </a:buClr>
              <a:buSzPct val="80000"/>
            </a:pPr>
            <a:r>
              <a:rPr lang="en-US" altLang="zh-CN" sz="2000" dirty="0">
                <a:latin typeface="Times New Roman" panose="02020603050405020304" pitchFamily="18" charset="0"/>
              </a:rPr>
              <a:t>  – 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f</a:t>
            </a:r>
            <a:r>
              <a:rPr lang="en-US" altLang="zh-CN" sz="2000" baseline="-25000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</a:rPr>
              <a:t> is calculated using T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</a:rPr>
              <a:t>, and </a:t>
            </a:r>
            <a:r>
              <a:rPr lang="en-US" altLang="zh-CN" sz="2000" i="1" dirty="0" err="1">
                <a:latin typeface="Times New Roman" panose="02020603050405020304" pitchFamily="18" charset="0"/>
              </a:rPr>
              <a:t>f</a:t>
            </a:r>
            <a:r>
              <a:rPr lang="en-US" altLang="zh-CN" sz="2000" baseline="-25000" dirty="0" err="1">
                <a:latin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</a:rPr>
              <a:t> using T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y</a:t>
            </a:r>
          </a:p>
          <a:p>
            <a:pPr lvl="1">
              <a:lnSpc>
                <a:spcPct val="125000"/>
              </a:lnSpc>
              <a:buClr>
                <a:srgbClr val="CC00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– The magnitude of the gradient is then given by:</a:t>
            </a:r>
          </a:p>
          <a:p>
            <a:endParaRPr lang="en-US" altLang="zh-CN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25506914-A958-45E1-8287-909C9E0B24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345520"/>
              </p:ext>
            </p:extLst>
          </p:nvPr>
        </p:nvGraphicFramePr>
        <p:xfrm>
          <a:off x="5160962" y="5894162"/>
          <a:ext cx="15113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309" imgH="279279" progId="Equation.DSMT4">
                  <p:embed/>
                </p:oleObj>
              </mc:Choice>
              <mc:Fallback>
                <p:oleObj name="Equation" r:id="rId3" imgW="901309" imgH="279279" progId="Equation.DSMT4">
                  <p:embed/>
                  <p:pic>
                    <p:nvPicPr>
                      <p:cNvPr id="212998" name="Object 5">
                        <a:extLst>
                          <a:ext uri="{FF2B5EF4-FFF2-40B4-BE49-F238E27FC236}">
                            <a16:creationId xmlns:a16="http://schemas.microsoft.com/office/drawing/2014/main" id="{F8A3CCE8-43D8-4A2E-9F30-63C7C34800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2" y="5894162"/>
                        <a:ext cx="15113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E5944E-5D16-42E6-A0D8-E5050D955E02}"/>
                  </a:ext>
                </a:extLst>
              </p:cNvPr>
              <p:cNvSpPr txBox="1"/>
              <p:nvPr/>
            </p:nvSpPr>
            <p:spPr>
              <a:xfrm>
                <a:off x="3506689" y="3452315"/>
                <a:ext cx="2080201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−1     0    1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−2    0    2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−1    0    1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E5944E-5D16-42E6-A0D8-E5050D95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689" y="3452315"/>
                <a:ext cx="2080201" cy="813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2AEAC41-E09B-4916-9C69-F1216DEB4F26}"/>
                  </a:ext>
                </a:extLst>
              </p:cNvPr>
              <p:cNvSpPr txBox="1"/>
              <p:nvPr/>
            </p:nvSpPr>
            <p:spPr>
              <a:xfrm>
                <a:off x="5704191" y="3452315"/>
                <a:ext cx="2983908" cy="811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  −1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0       0        0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1        2        1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2AEAC41-E09B-4916-9C69-F1216DEB4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91" y="3452315"/>
                <a:ext cx="2983908" cy="8119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9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Gradient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5B18F1-F47D-4E35-B57C-3140A133F4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58" y="2711051"/>
            <a:ext cx="2981512" cy="19270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1D3912-807B-47AA-81D2-5C9B133792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88" y="2570360"/>
            <a:ext cx="3116464" cy="19582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66E7F9-92FE-45EE-B237-3C8B91B042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836" y="1606487"/>
            <a:ext cx="3048645" cy="19270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192336-0246-436B-ADD8-B735E2DACE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16" y="3877445"/>
            <a:ext cx="3041118" cy="1927045"/>
          </a:xfrm>
          <a:prstGeom prst="rect">
            <a:avLst/>
          </a:prstGeom>
        </p:spPr>
      </p:pic>
      <p:graphicFrame>
        <p:nvGraphicFramePr>
          <p:cNvPr id="13" name="Object 9">
            <a:extLst>
              <a:ext uri="{FF2B5EF4-FFF2-40B4-BE49-F238E27FC236}">
                <a16:creationId xmlns:a16="http://schemas.microsoft.com/office/drawing/2014/main" id="{D07E35E5-7CDC-4594-994A-D67C2AD0A9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45118"/>
              </p:ext>
            </p:extLst>
          </p:nvPr>
        </p:nvGraphicFramePr>
        <p:xfrm>
          <a:off x="9620863" y="4846057"/>
          <a:ext cx="1527020" cy="47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01309" imgH="279279" progId="Equation.DSMT4">
                  <p:embed/>
                </p:oleObj>
              </mc:Choice>
              <mc:Fallback>
                <p:oleObj name="Equation" r:id="rId7" imgW="901309" imgH="279279" progId="Equation.DSMT4">
                  <p:embed/>
                  <p:pic>
                    <p:nvPicPr>
                      <p:cNvPr id="37" name="Object 9">
                        <a:extLst>
                          <a:ext uri="{FF2B5EF4-FFF2-40B4-BE49-F238E27FC236}">
                            <a16:creationId xmlns:a16="http://schemas.microsoft.com/office/drawing/2014/main" id="{8CF86B7D-2D7E-4EDC-AF4B-87EA045D83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863" y="4846057"/>
                        <a:ext cx="1527020" cy="473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2C09320-A3E0-43C9-8269-7A302985C2D5}"/>
                  </a:ext>
                </a:extLst>
              </p:cNvPr>
              <p:cNvSpPr txBox="1"/>
              <p:nvPr/>
            </p:nvSpPr>
            <p:spPr>
              <a:xfrm>
                <a:off x="5694021" y="684134"/>
                <a:ext cx="2048907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−1     0    1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−2    0    2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−1    0    1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2C09320-A3E0-43C9-8269-7A302985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021" y="684134"/>
                <a:ext cx="2048907" cy="8138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8611DA4-638A-4B35-8DFC-A9E8D0B5225B}"/>
                  </a:ext>
                </a:extLst>
              </p:cNvPr>
              <p:cNvSpPr txBox="1"/>
              <p:nvPr/>
            </p:nvSpPr>
            <p:spPr>
              <a:xfrm>
                <a:off x="5410498" y="5974852"/>
                <a:ext cx="2615951" cy="811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  −1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0       0        0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1        2        1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8611DA4-638A-4B35-8DFC-A9E8D0B52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98" y="5974852"/>
                <a:ext cx="2615951" cy="811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4723BA1-65BD-4C95-9E18-88D92EA5F37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610470" y="2202840"/>
            <a:ext cx="744819" cy="147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8870427-6160-4FA2-9280-A81EDF785C8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4610470" y="3674574"/>
            <a:ext cx="587446" cy="11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98FB237-0E7C-440F-9751-6CEE959A6A2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8270481" y="2570010"/>
            <a:ext cx="406707" cy="979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8172F13-FAA1-45D0-ABA6-C1F481175FEC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 flipV="1">
            <a:off x="8239034" y="3549494"/>
            <a:ext cx="438154" cy="129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D871F4B-F84F-4925-A8ED-03DF5FC6C172}"/>
              </a:ext>
            </a:extLst>
          </p:cNvPr>
          <p:cNvSpPr/>
          <p:nvPr/>
        </p:nvSpPr>
        <p:spPr>
          <a:xfrm>
            <a:off x="1494006" y="4528627"/>
            <a:ext cx="1605321" cy="270986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Original Image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C54CC2-17E6-4520-B7E7-A656E7AA8E6A}"/>
              </a:ext>
            </a:extLst>
          </p:cNvPr>
          <p:cNvSpPr/>
          <p:nvPr/>
        </p:nvSpPr>
        <p:spPr>
          <a:xfrm>
            <a:off x="5048624" y="3444936"/>
            <a:ext cx="1429360" cy="252790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i="1" dirty="0" err="1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lt"/>
              </a:rPr>
              <a:t>f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lt"/>
              </a:rPr>
              <a:t>x</a:t>
            </a:r>
            <a:endParaRPr lang="zh-CN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568728-E50C-48DD-A629-55B1D473DBF4}"/>
              </a:ext>
            </a:extLst>
          </p:cNvPr>
          <p:cNvSpPr/>
          <p:nvPr/>
        </p:nvSpPr>
        <p:spPr>
          <a:xfrm>
            <a:off x="4982879" y="5684413"/>
            <a:ext cx="1429360" cy="273992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 err="1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lt"/>
              </a:rPr>
              <a:t>f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+mn-lt"/>
              </a:rPr>
              <a:t>y</a:t>
            </a:r>
            <a:endParaRPr lang="zh-CN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B5F56CF-CA47-4B0B-B8C8-A5FB2677E80C}"/>
              </a:ext>
            </a:extLst>
          </p:cNvPr>
          <p:cNvSpPr/>
          <p:nvPr/>
        </p:nvSpPr>
        <p:spPr>
          <a:xfrm>
            <a:off x="8567242" y="4412626"/>
            <a:ext cx="1615332" cy="263925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Gradient Image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24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4" grpId="0" animBg="1"/>
      <p:bldP spid="25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Gradient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C3E620-9FDA-445C-8F2A-64364980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70" y="2518306"/>
            <a:ext cx="4180935" cy="41083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64FF88-3987-467E-A034-5379836B3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05" y="3318363"/>
            <a:ext cx="2475912" cy="27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Smoothing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331F6-F092-40CD-844F-B3B5EC7A3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9" y="2583547"/>
            <a:ext cx="9612698" cy="2895238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5E08C6DC-FF0A-4D03-A856-D40F7FEF3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9840" y="5478785"/>
            <a:ext cx="1439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461308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Gradient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E054EA-8CB3-4556-9514-F8D17E95CF03}"/>
              </a:ext>
            </a:extLst>
          </p:cNvPr>
          <p:cNvSpPr/>
          <p:nvPr/>
        </p:nvSpPr>
        <p:spPr>
          <a:xfrm>
            <a:off x="2362874" y="5323574"/>
            <a:ext cx="1975354" cy="326210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Original Image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88F24F-0931-413E-B5D5-11E2D4429F4B}"/>
              </a:ext>
            </a:extLst>
          </p:cNvPr>
          <p:cNvSpPr/>
          <p:nvPr/>
        </p:nvSpPr>
        <p:spPr>
          <a:xfrm>
            <a:off x="7468883" y="359704"/>
            <a:ext cx="1975354" cy="326210"/>
          </a:xfrm>
          <a:prstGeom prst="rect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Gradient Image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" name="Picture 9" descr="200px-Bikesgray-scharr">
            <a:extLst>
              <a:ext uri="{FF2B5EF4-FFF2-40B4-BE49-F238E27FC236}">
                <a16:creationId xmlns:a16="http://schemas.microsoft.com/office/drawing/2014/main" id="{51B8AECD-AC05-49A8-B48A-DFE9EF08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57" y="813245"/>
            <a:ext cx="2658088" cy="199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200px-Bikesgray">
            <a:extLst>
              <a:ext uri="{FF2B5EF4-FFF2-40B4-BE49-F238E27FC236}">
                <a16:creationId xmlns:a16="http://schemas.microsoft.com/office/drawing/2014/main" id="{977BFDBE-5676-421F-989F-22413EEB5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93" y="3260821"/>
            <a:ext cx="2658088" cy="199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200px-Bikesgray_sobel">
            <a:extLst>
              <a:ext uri="{FF2B5EF4-FFF2-40B4-BE49-F238E27FC236}">
                <a16:creationId xmlns:a16="http://schemas.microsoft.com/office/drawing/2014/main" id="{48AB0D1D-69DB-4F8D-AE5E-2B0BAED9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748" y="813244"/>
            <a:ext cx="2658088" cy="199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 descr="200px-Bikesgray_prewitt">
            <a:extLst>
              <a:ext uri="{FF2B5EF4-FFF2-40B4-BE49-F238E27FC236}">
                <a16:creationId xmlns:a16="http://schemas.microsoft.com/office/drawing/2014/main" id="{12AE0584-45E1-4597-8DAB-BA712E8A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780" y="3642904"/>
            <a:ext cx="2658088" cy="199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60DD13-E63A-4127-86CC-B1B35397922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77225" y="1475400"/>
            <a:ext cx="19347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Sobel operator 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EC6B3F3F-46DE-447F-870B-E0F20AD29B7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063825" y="4356630"/>
            <a:ext cx="25301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Roberts Cross operator </a:t>
            </a: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4998F48F-DF1B-4D8F-832A-3F12641ECFE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01157" y="3993284"/>
            <a:ext cx="2322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Prewitt operator </a:t>
            </a:r>
          </a:p>
        </p:txBody>
      </p:sp>
      <p:pic>
        <p:nvPicPr>
          <p:cNvPr id="20" name="Picture 11" descr="200px-Bikesgray_roberts">
            <a:extLst>
              <a:ext uri="{FF2B5EF4-FFF2-40B4-BE49-F238E27FC236}">
                <a16:creationId xmlns:a16="http://schemas.microsoft.com/office/drawing/2014/main" id="{928A6A58-2FCE-43D5-BA8C-F2D27D1E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177" y="3609451"/>
            <a:ext cx="2658088" cy="199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42EAC4F1-36D5-49F7-A3A8-CCAC64BC9D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755306" y="1313631"/>
            <a:ext cx="21605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 err="1"/>
              <a:t>Scharr</a:t>
            </a:r>
            <a:r>
              <a:rPr lang="en-US" altLang="zh-CN" sz="1600" dirty="0"/>
              <a:t> operator</a:t>
            </a:r>
            <a:r>
              <a:rPr lang="en-US" altLang="zh-CN" sz="1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108907B-4C58-4499-A4F4-AB1ED76208E6}"/>
                  </a:ext>
                </a:extLst>
              </p:cNvPr>
              <p:cNvSpPr txBox="1"/>
              <p:nvPr/>
            </p:nvSpPr>
            <p:spPr>
              <a:xfrm>
                <a:off x="5888440" y="2819755"/>
                <a:ext cx="875371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1  0  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2  0  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1  0  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108907B-4C58-4499-A4F4-AB1ED762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440" y="2819755"/>
                <a:ext cx="875371" cy="569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B0C84C1-07CE-4194-9187-C72F87B4D6CA}"/>
                  </a:ext>
                </a:extLst>
              </p:cNvPr>
              <p:cNvSpPr txBox="1"/>
              <p:nvPr/>
            </p:nvSpPr>
            <p:spPr>
              <a:xfrm>
                <a:off x="6754518" y="2838339"/>
                <a:ext cx="875371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1      2     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0       0      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B0C84C1-07CE-4194-9187-C72F87B4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518" y="2838339"/>
                <a:ext cx="875371" cy="569771"/>
              </a:xfrm>
              <a:prstGeom prst="rect">
                <a:avLst/>
              </a:prstGeom>
              <a:blipFill>
                <a:blip r:embed="rId9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ED5F18A-F4C2-41AF-9C35-917B100EB304}"/>
                  </a:ext>
                </a:extLst>
              </p:cNvPr>
              <p:cNvSpPr txBox="1"/>
              <p:nvPr/>
            </p:nvSpPr>
            <p:spPr>
              <a:xfrm>
                <a:off x="9194181" y="5649784"/>
                <a:ext cx="875371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1  0  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1  0  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1  0  1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ED5F18A-F4C2-41AF-9C35-917B100E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181" y="5649784"/>
                <a:ext cx="875371" cy="569771"/>
              </a:xfrm>
              <a:prstGeom prst="rect">
                <a:avLst/>
              </a:prstGeom>
              <a:blipFill>
                <a:blip r:embed="rId10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9F146CA-5C91-453F-BDD8-8891C166397B}"/>
                  </a:ext>
                </a:extLst>
              </p:cNvPr>
              <p:cNvSpPr txBox="1"/>
              <p:nvPr/>
            </p:nvSpPr>
            <p:spPr>
              <a:xfrm>
                <a:off x="10160620" y="5668371"/>
                <a:ext cx="875371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1       1       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0        0        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9F146CA-5C91-453F-BDD8-8891C1663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620" y="5668371"/>
                <a:ext cx="875371" cy="569771"/>
              </a:xfrm>
              <a:prstGeom prst="rect">
                <a:avLst/>
              </a:prstGeom>
              <a:blipFill>
                <a:blip r:embed="rId11"/>
                <a:stretch>
                  <a:fillRect r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4DCDB5C-4171-4F06-9143-A71C926C0345}"/>
                  </a:ext>
                </a:extLst>
              </p:cNvPr>
              <p:cNvSpPr txBox="1"/>
              <p:nvPr/>
            </p:nvSpPr>
            <p:spPr>
              <a:xfrm>
                <a:off x="9227639" y="2819755"/>
                <a:ext cx="853068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3   0   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10  0  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3   0   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4DCDB5C-4171-4F06-9143-A71C926C0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639" y="2819755"/>
                <a:ext cx="853068" cy="569771"/>
              </a:xfrm>
              <a:prstGeom prst="rect">
                <a:avLst/>
              </a:prstGeom>
              <a:blipFill>
                <a:blip r:embed="rId12"/>
                <a:stretch>
                  <a:fillRect r="-1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3D72311-108E-4B9D-8250-611F5AC896DE}"/>
                  </a:ext>
                </a:extLst>
              </p:cNvPr>
              <p:cNvSpPr txBox="1"/>
              <p:nvPr/>
            </p:nvSpPr>
            <p:spPr>
              <a:xfrm>
                <a:off x="10298059" y="2829572"/>
                <a:ext cx="853068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3       10       3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0         0        0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10  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3D72311-108E-4B9D-8250-611F5AC89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059" y="2829572"/>
                <a:ext cx="853068" cy="569771"/>
              </a:xfrm>
              <a:prstGeom prst="rect">
                <a:avLst/>
              </a:prstGeom>
              <a:blipFill>
                <a:blip r:embed="rId13"/>
                <a:stretch>
                  <a:fillRect r="-4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33CD020-8B8F-4E51-AB46-7EFBBE978E6D}"/>
                  </a:ext>
                </a:extLst>
              </p:cNvPr>
              <p:cNvSpPr txBox="1"/>
              <p:nvPr/>
            </p:nvSpPr>
            <p:spPr>
              <a:xfrm>
                <a:off x="6055708" y="5699072"/>
                <a:ext cx="853068" cy="383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1     0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33CD020-8B8F-4E51-AB46-7EFBBE97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708" y="5699072"/>
                <a:ext cx="853068" cy="383438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5166510-5ABF-413B-9787-FE9CE91A6975}"/>
                  </a:ext>
                </a:extLst>
              </p:cNvPr>
              <p:cNvSpPr txBox="1"/>
              <p:nvPr/>
            </p:nvSpPr>
            <p:spPr>
              <a:xfrm>
                <a:off x="6776821" y="5684204"/>
                <a:ext cx="853068" cy="383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0   1</m:t>
                              </m:r>
                            </m:e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1  0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5166510-5ABF-413B-9787-FE9CE91A6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21" y="5684204"/>
                <a:ext cx="853068" cy="383438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3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7" grpId="0"/>
      <p:bldP spid="19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9C968CE-C0A3-4056-8C06-5EA54DEE3108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121213"/>
            <a:ext cx="7921625" cy="523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 New Roman" panose="02020603050405020304" pitchFamily="18" charset="0"/>
              </a:rPr>
              <a:t>The Gradient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pic>
        <p:nvPicPr>
          <p:cNvPr id="9" name="Picture 3" descr="9538FD_Y`W_JVEQR~98PS@0">
            <a:extLst>
              <a:ext uri="{FF2B5EF4-FFF2-40B4-BE49-F238E27FC236}">
                <a16:creationId xmlns:a16="http://schemas.microsoft.com/office/drawing/2014/main" id="{E0B029BA-D0F1-40D3-9476-71117A06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61" y="2615455"/>
            <a:ext cx="5349371" cy="264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D20AADA7-F69E-49CF-842F-DD962153B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604" y="5256544"/>
            <a:ext cx="5211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Input image                                 Gradient magnitude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694CFD1-DBF9-4664-96A4-D287DB764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973" y="5625876"/>
            <a:ext cx="8131170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68288" indent="-179388" eaLnBrk="1" hangingPunct="1">
              <a:lnSpc>
                <a:spcPct val="105000"/>
              </a:lnSpc>
              <a:spcBef>
                <a:spcPct val="10000"/>
              </a:spcBef>
              <a:buClr>
                <a:srgbClr val="B0C4DD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</a:rPr>
              <a:t>Sobel gradient aids to eliminate constant or slowly varying shades of   gray and assist automatic inspection.</a:t>
            </a:r>
          </a:p>
          <a:p>
            <a:pPr marL="285750" indent="-196850" eaLnBrk="1" hangingPunct="1">
              <a:lnSpc>
                <a:spcPct val="105000"/>
              </a:lnSpc>
              <a:spcBef>
                <a:spcPct val="10000"/>
              </a:spcBef>
              <a:buClr>
                <a:srgbClr val="B0C4DD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</a:rPr>
              <a:t>It also enhances small discontinuities in a flat gray filed.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D585803-28E1-4FB0-8723-AFE52819B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099" y="3305830"/>
            <a:ext cx="1096963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(at four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and five o’clock in the image)</a:t>
            </a:r>
          </a:p>
        </p:txBody>
      </p:sp>
    </p:spTree>
    <p:extLst>
      <p:ext uri="{BB962C8B-B14F-4D97-AF65-F5344CB8AC3E}">
        <p14:creationId xmlns:p14="http://schemas.microsoft.com/office/powerpoint/2010/main" val="4109657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949316" y="1392335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01590" y="1805710"/>
            <a:ext cx="8486761" cy="352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B0C4DD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</a:rPr>
              <a:t>Fundamentals (Kernel, convolution, filtering)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B0C4DD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</a:rPr>
              <a:t>Smoothing (Linear / non-linear filters)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B0C4DD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</a:rPr>
              <a:t>Sharpening (The Laplacian-2ndorder derivatives, the gradient -first order derivatives)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B0C4DD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48A2A0"/>
                </a:solidFill>
                <a:latin typeface="Times New Roman" panose="02020603050405020304" pitchFamily="18" charset="0"/>
              </a:rPr>
              <a:t>Combing Spatial Enhancement Methods</a:t>
            </a:r>
          </a:p>
          <a:p>
            <a:pPr marL="171450" indent="-171450">
              <a:lnSpc>
                <a:spcPts val="1200"/>
              </a:lnSpc>
              <a:buClr>
                <a:srgbClr val="B0C4DD"/>
              </a:buClr>
              <a:buFont typeface="Wingdings" panose="05000000000000000000" pitchFamily="2" charset="2"/>
              <a:buChar char="n"/>
            </a:pPr>
            <a:endParaRPr lang="zh-CN" altLang="en-US" sz="2800" dirty="0">
              <a:solidFill>
                <a:srgbClr val="4D402B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6028" y="1282490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030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Combing Spatial Enhancement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54B8991-0E24-45DF-8A25-9817F019B4E2}"/>
              </a:ext>
            </a:extLst>
          </p:cNvPr>
          <p:cNvSpPr txBox="1">
            <a:spLocks noChangeArrowheads="1"/>
          </p:cNvSpPr>
          <p:nvPr/>
        </p:nvSpPr>
        <p:spPr>
          <a:xfrm>
            <a:off x="2321352" y="2121213"/>
            <a:ext cx="3774648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B0C4DD"/>
              </a:buClr>
              <a:buSzPct val="100000"/>
            </a:pPr>
            <a:r>
              <a:rPr lang="en-US" altLang="zh-CN" sz="2000" dirty="0">
                <a:latin typeface="Times New Roman" panose="02020603050405020304" pitchFamily="18" charset="0"/>
              </a:rPr>
              <a:t>Successful image enhancement is typically not achieved using a single operation</a:t>
            </a:r>
          </a:p>
          <a:p>
            <a:pPr>
              <a:lnSpc>
                <a:spcPct val="100000"/>
              </a:lnSpc>
              <a:buClr>
                <a:srgbClr val="B0C4DD"/>
              </a:buClr>
              <a:buSzPct val="100000"/>
            </a:pPr>
            <a:r>
              <a:rPr lang="en-US" altLang="zh-CN" sz="2000" dirty="0">
                <a:latin typeface="Times New Roman" panose="02020603050405020304" pitchFamily="18" charset="0"/>
              </a:rPr>
              <a:t>Rather we combine a range of techniques in order to achieve a final result</a:t>
            </a:r>
          </a:p>
          <a:p>
            <a:pPr>
              <a:lnSpc>
                <a:spcPct val="100000"/>
              </a:lnSpc>
              <a:buClr>
                <a:srgbClr val="B0C4DD"/>
              </a:buClr>
              <a:buSzPct val="100000"/>
            </a:pPr>
            <a:r>
              <a:rPr lang="en-US" altLang="zh-CN" sz="2000" dirty="0">
                <a:latin typeface="Times New Roman" panose="02020603050405020304" pitchFamily="18" charset="0"/>
              </a:rPr>
              <a:t>This example will focus on enhancing the bone scan to the right</a:t>
            </a:r>
          </a:p>
          <a:p>
            <a:pPr>
              <a:lnSpc>
                <a:spcPct val="100000"/>
              </a:lnSpc>
              <a:buClr>
                <a:srgbClr val="B0C4DD"/>
              </a:buClr>
              <a:buSzPct val="100000"/>
            </a:pPr>
            <a:r>
              <a:rPr lang="en-US" altLang="zh-CN" sz="2000" dirty="0">
                <a:latin typeface="Times New Roman" panose="02020603050405020304" pitchFamily="18" charset="0"/>
              </a:rPr>
              <a:t>The narrow dynamic range of the low gray levels and high noise content make this image difficult to enhance.</a:t>
            </a:r>
          </a:p>
        </p:txBody>
      </p:sp>
      <p:pic>
        <p:nvPicPr>
          <p:cNvPr id="10" name="Picture 7" descr="[X@4P2_G0}REP`FGS5CTKZ3">
            <a:extLst>
              <a:ext uri="{FF2B5EF4-FFF2-40B4-BE49-F238E27FC236}">
                <a16:creationId xmlns:a16="http://schemas.microsoft.com/office/drawing/2014/main" id="{DE94CA6C-C317-4FF9-A980-06DDC6F5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62" y="2121213"/>
            <a:ext cx="26479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58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Combing Spatial Enhancement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7D761-4EED-4A82-8F6E-B4FB6AF24E86}"/>
              </a:ext>
            </a:extLst>
          </p:cNvPr>
          <p:cNvSpPr txBox="1">
            <a:spLocks noChangeArrowheads="1"/>
          </p:cNvSpPr>
          <p:nvPr/>
        </p:nvSpPr>
        <p:spPr>
          <a:xfrm>
            <a:off x="2260949" y="2436541"/>
            <a:ext cx="7921625" cy="452596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00"/>
              </a:spcBef>
              <a:buClr>
                <a:srgbClr val="B0C4DD"/>
              </a:buClr>
            </a:pPr>
            <a:r>
              <a:rPr lang="en-US" altLang="zh-CN" sz="2200" dirty="0">
                <a:latin typeface="Times New Roman" panose="02020603050405020304" pitchFamily="18" charset="0"/>
              </a:rPr>
              <a:t>Utilize the </a:t>
            </a:r>
            <a:r>
              <a:rPr lang="en-US" altLang="zh-CN" sz="2200" i="1" dirty="0">
                <a:latin typeface="Times New Roman" panose="02020603050405020304" pitchFamily="18" charset="0"/>
              </a:rPr>
              <a:t>Laplacian</a:t>
            </a:r>
            <a:r>
              <a:rPr lang="en-US" altLang="zh-CN" sz="2200" dirty="0">
                <a:latin typeface="Times New Roman" panose="02020603050405020304" pitchFamily="18" charset="0"/>
              </a:rPr>
              <a:t> to highlight fine detail</a:t>
            </a: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buClr>
                <a:srgbClr val="B0C4DD"/>
              </a:buClr>
            </a:pPr>
            <a:endParaRPr lang="en-US" altLang="zh-CN" sz="22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buClr>
                <a:srgbClr val="B0C4DD"/>
              </a:buClr>
            </a:pPr>
            <a:r>
              <a:rPr lang="en-US" altLang="zh-CN" sz="2200" dirty="0">
                <a:latin typeface="Times New Roman" panose="02020603050405020304" pitchFamily="18" charset="0"/>
              </a:rPr>
              <a:t>Utilize the </a:t>
            </a:r>
            <a:r>
              <a:rPr lang="en-US" altLang="zh-CN" sz="2200" i="1" dirty="0">
                <a:latin typeface="Times New Roman" panose="02020603050405020304" pitchFamily="18" charset="0"/>
              </a:rPr>
              <a:t>gradient</a:t>
            </a:r>
            <a:r>
              <a:rPr lang="en-US" altLang="zh-CN" sz="2200" dirty="0">
                <a:latin typeface="Times New Roman" panose="02020603050405020304" pitchFamily="18" charset="0"/>
              </a:rPr>
              <a:t> to enhance prominent edges</a:t>
            </a: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buClr>
                <a:srgbClr val="B0C4DD"/>
              </a:buClr>
            </a:pPr>
            <a:endParaRPr lang="en-US" altLang="zh-CN" sz="22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buClr>
                <a:srgbClr val="B0C4DD"/>
              </a:buClr>
            </a:pPr>
            <a:r>
              <a:rPr lang="en-US" altLang="zh-CN" sz="2200" dirty="0">
                <a:latin typeface="Times New Roman" panose="02020603050405020304" pitchFamily="18" charset="0"/>
              </a:rPr>
              <a:t>Combine </a:t>
            </a:r>
            <a:r>
              <a:rPr lang="en-US" altLang="zh-CN" sz="2200" i="1" dirty="0">
                <a:latin typeface="Times New Roman" panose="02020603050405020304" pitchFamily="18" charset="0"/>
              </a:rPr>
              <a:t>Laplacian </a:t>
            </a:r>
            <a:r>
              <a:rPr lang="en-US" altLang="zh-CN" sz="2200" dirty="0">
                <a:latin typeface="Times New Roman" panose="02020603050405020304" pitchFamily="18" charset="0"/>
              </a:rPr>
              <a:t>and smoothed </a:t>
            </a:r>
            <a:r>
              <a:rPr lang="en-US" altLang="zh-CN" sz="2200" i="1" dirty="0">
                <a:latin typeface="Times New Roman" panose="02020603050405020304" pitchFamily="18" charset="0"/>
              </a:rPr>
              <a:t>gradient </a:t>
            </a:r>
            <a:r>
              <a:rPr lang="en-US" altLang="zh-CN" sz="2200" dirty="0">
                <a:latin typeface="Times New Roman" panose="02020603050405020304" pitchFamily="18" charset="0"/>
              </a:rPr>
              <a:t>to get the detail-enhanced and noise-compressed image</a:t>
            </a: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buClr>
                <a:srgbClr val="B0C4DD"/>
              </a:buClr>
            </a:pPr>
            <a:endParaRPr lang="en-US" altLang="zh-CN" sz="22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buClr>
                <a:srgbClr val="B0C4DD"/>
              </a:buClr>
            </a:pPr>
            <a:r>
              <a:rPr lang="en-US" altLang="zh-CN" sz="2200" dirty="0">
                <a:latin typeface="Times New Roman" panose="02020603050405020304" pitchFamily="18" charset="0"/>
              </a:rPr>
              <a:t>Increase the contrast of low gray levels by using a gray-level 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795752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Combing Spatial Enhancement</a:t>
            </a:r>
          </a:p>
        </p:txBody>
      </p:sp>
      <p:sp>
        <p:nvSpPr>
          <p:cNvPr id="7" name="AutoShape 3" descr="KULK~MK7WLQ{YG5{6$IGA">
            <a:extLst>
              <a:ext uri="{FF2B5EF4-FFF2-40B4-BE49-F238E27FC236}">
                <a16:creationId xmlns:a16="http://schemas.microsoft.com/office/drawing/2014/main" id="{C5E261F3-ED3A-4712-B1D4-D67C19C779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1483" y="400142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" name="AutoShape 4" descr="KULK~MK7WLQ{YG5{6$IGA">
            <a:extLst>
              <a:ext uri="{FF2B5EF4-FFF2-40B4-BE49-F238E27FC236}">
                <a16:creationId xmlns:a16="http://schemas.microsoft.com/office/drawing/2014/main" id="{7FBD4BE0-47C2-430C-9038-3BB7EC9DCE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1483" y="400142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" name="AutoShape 5" descr="KULK~MK7WLQ{YG5{6$IGA">
            <a:extLst>
              <a:ext uri="{FF2B5EF4-FFF2-40B4-BE49-F238E27FC236}">
                <a16:creationId xmlns:a16="http://schemas.microsoft.com/office/drawing/2014/main" id="{8C316E90-F3B1-4F3C-82A0-887DE7BC7B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1483" y="400142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38ACF0C-B93A-4345-9387-82BB220B0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1395" y="5738154"/>
            <a:ext cx="2376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 rather noisy sharpened image is expected. 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338538C3-17A6-4B7F-86DF-6BCEFFD62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383" y="2209142"/>
            <a:ext cx="2201862" cy="349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73E1A2C4-891D-4BE7-9729-E6254F7A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83" y="5738154"/>
            <a:ext cx="1001712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BCF77C5E-9928-4D78-9381-53D55BF67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08" y="2209142"/>
            <a:ext cx="2201862" cy="349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4" descr="[X@4P2_G0}REP`FGS5CTKZ3">
            <a:extLst>
              <a:ext uri="{FF2B5EF4-FFF2-40B4-BE49-F238E27FC236}">
                <a16:creationId xmlns:a16="http://schemas.microsoft.com/office/drawing/2014/main" id="{5BC757C5-34F0-4731-A93D-5DEA9255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195" y="2209142"/>
            <a:ext cx="21558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E61F3E5A-EDD4-4CD1-AC9F-6819DFC09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220" y="5882617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200"/>
              <a:t>Laplace operator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86246F37-D04D-4F13-BEC8-D94301C75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0967" y="5738154"/>
            <a:ext cx="10795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Original image</a:t>
            </a: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3374790B-DC1D-4F0A-83C0-5340AA06EA8B}"/>
              </a:ext>
            </a:extLst>
          </p:cNvPr>
          <p:cNvGrpSpPr>
            <a:grpSpLocks/>
          </p:cNvGrpSpPr>
          <p:nvPr/>
        </p:nvGrpSpPr>
        <p:grpSpPr bwMode="auto">
          <a:xfrm>
            <a:off x="4556783" y="3512372"/>
            <a:ext cx="1431925" cy="625475"/>
            <a:chOff x="2544" y="2054"/>
            <a:chExt cx="902" cy="394"/>
          </a:xfrm>
        </p:grpSpPr>
        <p:sp>
          <p:nvSpPr>
            <p:cNvPr id="22" name="AutoShape 11">
              <a:extLst>
                <a:ext uri="{FF2B5EF4-FFF2-40B4-BE49-F238E27FC236}">
                  <a16:creationId xmlns:a16="http://schemas.microsoft.com/office/drawing/2014/main" id="{319ED760-284E-4CBA-95C6-90EFD74F8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054"/>
              <a:ext cx="902" cy="394"/>
            </a:xfrm>
            <a:prstGeom prst="rightArrow">
              <a:avLst>
                <a:gd name="adj1" fmla="val 50000"/>
                <a:gd name="adj2" fmla="val 57234"/>
              </a:avLst>
            </a:prstGeom>
            <a:solidFill>
              <a:srgbClr val="A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aphicFrame>
          <p:nvGraphicFramePr>
            <p:cNvPr id="23" name="Object 12">
              <a:extLst>
                <a:ext uri="{FF2B5EF4-FFF2-40B4-BE49-F238E27FC236}">
                  <a16:creationId xmlns:a16="http://schemas.microsoft.com/office/drawing/2014/main" id="{41639F2B-30BD-4AC7-9CB0-A41AC9098E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489163"/>
                </p:ext>
              </p:extLst>
            </p:nvPr>
          </p:nvGraphicFramePr>
          <p:xfrm>
            <a:off x="2554" y="2174"/>
            <a:ext cx="81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828800" imgH="304800" progId="Equation.DSMT4">
                    <p:embed/>
                  </p:oleObj>
                </mc:Choice>
                <mc:Fallback>
                  <p:oleObj name="Equation" r:id="rId7" imgW="1828800" imgH="304800" progId="Equation.DSMT4">
                    <p:embed/>
                    <p:pic>
                      <p:nvPicPr>
                        <p:cNvPr id="221201" name="Object 12">
                          <a:extLst>
                            <a:ext uri="{FF2B5EF4-FFF2-40B4-BE49-F238E27FC236}">
                              <a16:creationId xmlns:a16="http://schemas.microsoft.com/office/drawing/2014/main" id="{306C80BF-EB09-48B0-BA0B-FF0814D487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" y="2174"/>
                          <a:ext cx="816" cy="136"/>
                        </a:xfrm>
                        <a:prstGeom prst="rect">
                          <a:avLst/>
                        </a:prstGeom>
                        <a:solidFill>
                          <a:srgbClr val="A4D6D5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779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Combing Spatial Enhancement</a:t>
            </a:r>
          </a:p>
        </p:txBody>
      </p:sp>
      <p:sp>
        <p:nvSpPr>
          <p:cNvPr id="7" name="AutoShape 3" descr="KULK~MK7WLQ{YG5{6$IGA">
            <a:extLst>
              <a:ext uri="{FF2B5EF4-FFF2-40B4-BE49-F238E27FC236}">
                <a16:creationId xmlns:a16="http://schemas.microsoft.com/office/drawing/2014/main" id="{8C39D43F-1502-4820-9ED0-22E446924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4181" y="326725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" name="AutoShape 4" descr="KULK~MK7WLQ{YG5{6$IGA">
            <a:extLst>
              <a:ext uri="{FF2B5EF4-FFF2-40B4-BE49-F238E27FC236}">
                <a16:creationId xmlns:a16="http://schemas.microsoft.com/office/drawing/2014/main" id="{AE2025BB-4EB0-4051-A5C4-E31590E26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4181" y="326725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" name="AutoShape 5" descr="KULK~MK7WLQ{YG5{6$IGA">
            <a:extLst>
              <a:ext uri="{FF2B5EF4-FFF2-40B4-BE49-F238E27FC236}">
                <a16:creationId xmlns:a16="http://schemas.microsoft.com/office/drawing/2014/main" id="{58E6F7E7-8D87-420C-95FF-C00CF2A2CB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14181" y="326725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D29DE732-5CF3-4795-8D33-8F55C241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07" y="2483030"/>
            <a:ext cx="2193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5FA4F7BD-1CE8-4CC4-ADD0-04CBA6AA3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944" y="5675493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>
                <a:latin typeface="TimesTen-Roman" charset="0"/>
                <a:ea typeface="华文中宋" panose="02010600040101010101" pitchFamily="2" charset="-122"/>
              </a:rPr>
              <a:t>mask image</a:t>
            </a:r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5F1943FB-6F29-4E4F-9C09-CDA63AEC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19" y="2506843"/>
            <a:ext cx="2193925" cy="349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242713A6-3329-4D4F-8C0B-6E62ABF43CEF}"/>
              </a:ext>
            </a:extLst>
          </p:cNvPr>
          <p:cNvGrpSpPr>
            <a:grpSpLocks/>
          </p:cNvGrpSpPr>
          <p:nvPr/>
        </p:nvGrpSpPr>
        <p:grpSpPr bwMode="auto">
          <a:xfrm>
            <a:off x="5338019" y="3851455"/>
            <a:ext cx="1503362" cy="625475"/>
            <a:chOff x="2835" y="2432"/>
            <a:chExt cx="947" cy="394"/>
          </a:xfrm>
        </p:grpSpPr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AB05EF3B-E73E-4749-B25D-466D7EFEE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432"/>
              <a:ext cx="947" cy="394"/>
            </a:xfrm>
            <a:prstGeom prst="rightArrow">
              <a:avLst>
                <a:gd name="adj1" fmla="val 50000"/>
                <a:gd name="adj2" fmla="val 60089"/>
              </a:avLst>
            </a:prstGeom>
            <a:solidFill>
              <a:srgbClr val="A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197A33E0-FC51-4D86-B031-536BDB17A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2535"/>
              <a:ext cx="788" cy="173"/>
            </a:xfrm>
            <a:prstGeom prst="rect">
              <a:avLst/>
            </a:prstGeom>
            <a:solidFill>
              <a:srgbClr val="A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dirty="0">
                  <a:latin typeface="TimesTen-Roman" charset="0"/>
                  <a:ea typeface="华文中宋" panose="02010600040101010101" pitchFamily="2" charset="-122"/>
                </a:rPr>
                <a:t>5 x 5 box smooth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FC4A24-193B-49F7-A1B3-A9C71BE882CE}"/>
                  </a:ext>
                </a:extLst>
              </p:cNvPr>
              <p:cNvSpPr txBox="1"/>
              <p:nvPr/>
            </p:nvSpPr>
            <p:spPr>
              <a:xfrm>
                <a:off x="830527" y="2945424"/>
                <a:ext cx="2080201" cy="81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−1     0    1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−2    0    2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−1    0    1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FC4A24-193B-49F7-A1B3-A9C71BE8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27" y="2945424"/>
                <a:ext cx="2080201" cy="813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E0E7005-9990-4260-8835-1C1B92C37E2D}"/>
                  </a:ext>
                </a:extLst>
              </p:cNvPr>
              <p:cNvSpPr txBox="1"/>
              <p:nvPr/>
            </p:nvSpPr>
            <p:spPr>
              <a:xfrm>
                <a:off x="354509" y="4388903"/>
                <a:ext cx="2983908" cy="811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  −1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0       0        0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1        2        1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E0E7005-9990-4260-8835-1C1B92C37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09" y="4388903"/>
                <a:ext cx="2983908" cy="8119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8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Combing Spatial Enhancement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82EB363E-117E-4D85-98D3-AFACDD1E7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966" y="3924495"/>
            <a:ext cx="874712" cy="459611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A4D6D5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24EA7CE-8DDD-493C-A923-B7E34F2A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277" y="2487044"/>
            <a:ext cx="21875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1CB3F381-C110-4EA2-9774-485DC337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966" y="3464884"/>
            <a:ext cx="9359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add to the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</a:rPr>
              <a:t>original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C5AF697-04C2-4891-BD05-6E6BF4714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939" y="5943032"/>
            <a:ext cx="20494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  <a:ea typeface="华文中宋" panose="02010600040101010101" pitchFamily="2" charset="-122"/>
              </a:rPr>
              <a:t>sharpen enhanced  image 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1A5FB5A-07DF-4C22-AC12-228BF258C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1014" y="6303394"/>
            <a:ext cx="4357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TimesTen-Roman" charset="0"/>
                <a:ea typeface="华文中宋" panose="02010600040101010101" pitchFamily="2" charset="-122"/>
              </a:rPr>
              <a:t>strong edges and the relative lack of visible noise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0DA3B96-343F-4070-A6B4-0B54FD168EF0}"/>
              </a:ext>
            </a:extLst>
          </p:cNvPr>
          <p:cNvGrpSpPr>
            <a:grpSpLocks/>
          </p:cNvGrpSpPr>
          <p:nvPr/>
        </p:nvGrpSpPr>
        <p:grpSpPr bwMode="auto">
          <a:xfrm>
            <a:off x="1846464" y="2320357"/>
            <a:ext cx="4887913" cy="3951287"/>
            <a:chOff x="476" y="1103"/>
            <a:chExt cx="3079" cy="2489"/>
          </a:xfrm>
        </p:grpSpPr>
        <p:sp>
          <p:nvSpPr>
            <p:cNvPr id="15" name="AutoShape 9" descr="KULK~MK7WLQ{YG5{6$IGA">
              <a:extLst>
                <a:ext uri="{FF2B5EF4-FFF2-40B4-BE49-F238E27FC236}">
                  <a16:creationId xmlns:a16="http://schemas.microsoft.com/office/drawing/2014/main" id="{9BD53AB4-19AE-424B-8439-1BD5599354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84" y="1869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" name="AutoShape 10" descr="KULK~MK7WLQ{YG5{6$IGA">
              <a:extLst>
                <a:ext uri="{FF2B5EF4-FFF2-40B4-BE49-F238E27FC236}">
                  <a16:creationId xmlns:a16="http://schemas.microsoft.com/office/drawing/2014/main" id="{88F4CD82-535F-4509-A8D0-2D4BDC6C55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84" y="1869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7" name="AutoShape 11" descr="KULK~MK7WLQ{YG5{6$IGA">
              <a:extLst>
                <a:ext uri="{FF2B5EF4-FFF2-40B4-BE49-F238E27FC236}">
                  <a16:creationId xmlns:a16="http://schemas.microsoft.com/office/drawing/2014/main" id="{9F169CF5-B2B6-4B85-86D0-F30FDC08B3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84" y="1869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grpSp>
          <p:nvGrpSpPr>
            <p:cNvPr id="19" name="Group 12">
              <a:extLst>
                <a:ext uri="{FF2B5EF4-FFF2-40B4-BE49-F238E27FC236}">
                  <a16:creationId xmlns:a16="http://schemas.microsoft.com/office/drawing/2014/main" id="{4C065D83-5592-49E3-84F8-27782F686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103"/>
              <a:ext cx="765" cy="2473"/>
              <a:chOff x="1206" y="1630"/>
              <a:chExt cx="765" cy="2473"/>
            </a:xfrm>
          </p:grpSpPr>
          <p:pic>
            <p:nvPicPr>
              <p:cNvPr id="29" name="Picture 13">
                <a:extLst>
                  <a:ext uri="{FF2B5EF4-FFF2-40B4-BE49-F238E27FC236}">
                    <a16:creationId xmlns:a16="http://schemas.microsoft.com/office/drawing/2014/main" id="{966EA2C8-F76F-4DE1-B3B2-5DF5055B92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" y="1630"/>
                <a:ext cx="764" cy="1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14">
                <a:extLst>
                  <a:ext uri="{FF2B5EF4-FFF2-40B4-BE49-F238E27FC236}">
                    <a16:creationId xmlns:a16="http://schemas.microsoft.com/office/drawing/2014/main" id="{15A21241-8078-4689-BCA6-A583FD167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" y="2890"/>
                <a:ext cx="757" cy="1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AutoShape 15">
              <a:extLst>
                <a:ext uri="{FF2B5EF4-FFF2-40B4-BE49-F238E27FC236}">
                  <a16:creationId xmlns:a16="http://schemas.microsoft.com/office/drawing/2014/main" id="{460EE7E5-1CFA-431E-8E5F-D5FCA050A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" y="2478"/>
              <a:ext cx="509" cy="48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A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AutoShape 16">
              <a:extLst>
                <a:ext uri="{FF2B5EF4-FFF2-40B4-BE49-F238E27FC236}">
                  <a16:creationId xmlns:a16="http://schemas.microsoft.com/office/drawing/2014/main" id="{D68E21A8-1C5B-4DDC-9C73-11E6D29F8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2192"/>
              <a:ext cx="240" cy="240"/>
            </a:xfrm>
            <a:prstGeom prst="flowChartSummingJunction">
              <a:avLst/>
            </a:prstGeom>
            <a:solidFill>
              <a:srgbClr val="B0C4DD"/>
            </a:solidFill>
            <a:ln w="254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dirty="0"/>
            </a:p>
          </p:txBody>
        </p:sp>
        <p:pic>
          <p:nvPicPr>
            <p:cNvPr id="23" name="Picture 17">
              <a:extLst>
                <a:ext uri="{FF2B5EF4-FFF2-40B4-BE49-F238E27FC236}">
                  <a16:creationId xmlns:a16="http://schemas.microsoft.com/office/drawing/2014/main" id="{DB6B498F-E995-4747-BD99-018160307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" y="1220"/>
              <a:ext cx="1387" cy="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AutoShape 18">
              <a:extLst>
                <a:ext uri="{FF2B5EF4-FFF2-40B4-BE49-F238E27FC236}">
                  <a16:creationId xmlns:a16="http://schemas.microsoft.com/office/drawing/2014/main" id="{30C83F0C-B225-4ACB-910D-023CDBDC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192"/>
              <a:ext cx="356" cy="298"/>
            </a:xfrm>
            <a:prstGeom prst="rightArrow">
              <a:avLst>
                <a:gd name="adj1" fmla="val 50000"/>
                <a:gd name="adj2" fmla="val 29866"/>
              </a:avLst>
            </a:prstGeom>
            <a:solidFill>
              <a:srgbClr val="A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EE23D458-13E1-46FD-9773-108D4DABB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285"/>
              <a:ext cx="6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400" i="1">
                  <a:latin typeface="Times New Roman" panose="02020603050405020304" pitchFamily="18" charset="0"/>
                  <a:ea typeface="华文中宋" panose="02010600040101010101" pitchFamily="2" charset="-122"/>
                </a:rPr>
                <a:t>Laplacian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华文中宋" panose="02010600040101010101" pitchFamily="2" charset="-122"/>
                </a:rPr>
                <a:t>enhanced</a:t>
              </a: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FB3326B4-5180-47DF-9C1E-930877475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" y="2981"/>
              <a:ext cx="698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华文中宋" panose="02010600040101010101" pitchFamily="2" charset="-122"/>
                </a:rPr>
                <a:t>smoothed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华文中宋" panose="02010600040101010101" pitchFamily="2" charset="-122"/>
                </a:rPr>
                <a:t>Sobel 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400" i="1">
                  <a:latin typeface="Times New Roman" panose="02020603050405020304" pitchFamily="18" charset="0"/>
                  <a:ea typeface="华文中宋" panose="02010600040101010101" pitchFamily="2" charset="-122"/>
                </a:rPr>
                <a:t>gradient</a:t>
              </a:r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12CFFA5F-CA53-4ABD-B9B7-9BACF99E1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" y="3400"/>
              <a:ext cx="104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华文中宋" panose="02010600040101010101" pitchFamily="2" charset="-122"/>
                </a:rPr>
                <a:t>sharpened image </a:t>
              </a:r>
            </a:p>
          </p:txBody>
        </p:sp>
        <p:sp>
          <p:nvSpPr>
            <p:cNvPr id="28" name="AutoShape 22">
              <a:extLst>
                <a:ext uri="{FF2B5EF4-FFF2-40B4-BE49-F238E27FC236}">
                  <a16:creationId xmlns:a16="http://schemas.microsoft.com/office/drawing/2014/main" id="{4D86731C-AF40-4F7F-AC60-62E4547C80F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277" y="1626"/>
              <a:ext cx="509" cy="5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2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rgbClr val="A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9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Combing Spatial Enhancement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E27F9F-B004-4877-AD2B-8086424084AF}"/>
              </a:ext>
            </a:extLst>
          </p:cNvPr>
          <p:cNvSpPr txBox="1">
            <a:spLocks noChangeArrowheads="1"/>
          </p:cNvSpPr>
          <p:nvPr/>
        </p:nvSpPr>
        <p:spPr>
          <a:xfrm>
            <a:off x="2129437" y="2065141"/>
            <a:ext cx="79216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D6D5"/>
              </a:buClr>
            </a:pPr>
            <a:r>
              <a:rPr lang="en-US" altLang="zh-CN" sz="2400" dirty="0">
                <a:latin typeface="Times New Roman" panose="02020603050405020304" pitchFamily="18" charset="0"/>
              </a:rPr>
              <a:t>Compare the original and final images</a:t>
            </a:r>
          </a:p>
          <a:p>
            <a:endParaRPr lang="en-US" altLang="zh-CN" sz="2400" dirty="0">
              <a:latin typeface="Times New Roman" panose="02020603050405020304" pitchFamily="18" charset="0"/>
            </a:endParaRPr>
          </a:p>
        </p:txBody>
      </p:sp>
      <p:pic>
        <p:nvPicPr>
          <p:cNvPr id="9" name="Picture 4" descr="7T7M(XYDRFZCOEB@X26UVYL">
            <a:extLst>
              <a:ext uri="{FF2B5EF4-FFF2-40B4-BE49-F238E27FC236}">
                <a16:creationId xmlns:a16="http://schemas.microsoft.com/office/drawing/2014/main" id="{BD832B22-A6AC-4AE4-ACC6-08B7D6BD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587" y="2454079"/>
            <a:ext cx="250983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[X@4P2_G0}REP`FGS5CTKZ3">
            <a:extLst>
              <a:ext uri="{FF2B5EF4-FFF2-40B4-BE49-F238E27FC236}">
                <a16:creationId xmlns:a16="http://schemas.microsoft.com/office/drawing/2014/main" id="{2BB8B950-06B1-4792-932E-EF9A9E31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24" y="2454079"/>
            <a:ext cx="25114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6">
            <a:extLst>
              <a:ext uri="{FF2B5EF4-FFF2-40B4-BE49-F238E27FC236}">
                <a16:creationId xmlns:a16="http://schemas.microsoft.com/office/drawing/2014/main" id="{31F1C2D2-4BD2-42D5-B6C3-52F7940D7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2637" y="5694166"/>
            <a:ext cx="1368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l-GR" altLang="zh-CN" sz="1600" i="1">
                <a:latin typeface="Times New Roman" panose="02020603050405020304" pitchFamily="18" charset="0"/>
                <a:cs typeface="Arial" panose="020B0604020202020204" pitchFamily="34" charset="0"/>
              </a:rPr>
              <a:t>γ</a:t>
            </a:r>
            <a:r>
              <a:rPr lang="en-US" altLang="zh-CN" sz="1600">
                <a:latin typeface="Times New Roman" panose="02020603050405020304" pitchFamily="18" charset="0"/>
                <a:cs typeface="Arial" panose="020B0604020202020204" pitchFamily="34" charset="0"/>
              </a:rPr>
              <a:t>=0.5   c=1</a:t>
            </a:r>
            <a:endParaRPr lang="el-GR" altLang="zh-CN" sz="16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37113" y="2903221"/>
            <a:ext cx="2917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Thanks</a:t>
            </a:r>
            <a:endParaRPr lang="zh-CN" altLang="en-US" sz="7200" dirty="0">
              <a:solidFill>
                <a:srgbClr val="48A2A0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43463" y="4810201"/>
            <a:ext cx="2520286" cy="257175"/>
            <a:chOff x="4843463" y="4520714"/>
            <a:chExt cx="2520286" cy="257175"/>
          </a:xfrm>
        </p:grpSpPr>
        <p:sp>
          <p:nvSpPr>
            <p:cNvPr id="11" name="椭圆 10"/>
            <p:cNvSpPr/>
            <p:nvPr/>
          </p:nvSpPr>
          <p:spPr>
            <a:xfrm>
              <a:off x="4843463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96085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748707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201329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653951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106574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35085" y="3524250"/>
            <a:ext cx="6259285" cy="56582"/>
            <a:chOff x="4129088" y="2457450"/>
            <a:chExt cx="4057650" cy="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129088" y="2457450"/>
              <a:ext cx="971550" cy="0"/>
            </a:xfrm>
            <a:prstGeom prst="line">
              <a:avLst/>
            </a:prstGeom>
            <a:ln w="25400">
              <a:solidFill>
                <a:srgbClr val="6C9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215188" y="2457450"/>
              <a:ext cx="971550" cy="0"/>
            </a:xfrm>
            <a:prstGeom prst="line">
              <a:avLst/>
            </a:prstGeom>
            <a:ln w="25400">
              <a:solidFill>
                <a:srgbClr val="48A2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542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Smoothing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FAC92-5219-46F6-BA30-B7EEF33AC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3"/>
          <a:stretch/>
        </p:blipFill>
        <p:spPr>
          <a:xfrm>
            <a:off x="1038994" y="2412100"/>
            <a:ext cx="10491367" cy="2844444"/>
          </a:xfrm>
          <a:prstGeom prst="rect">
            <a:avLst/>
          </a:prstGeom>
        </p:spPr>
      </p:pic>
      <p:sp>
        <p:nvSpPr>
          <p:cNvPr id="11" name="Text Box 3">
            <a:extLst>
              <a:ext uri="{FF2B5EF4-FFF2-40B4-BE49-F238E27FC236}">
                <a16:creationId xmlns:a16="http://schemas.microsoft.com/office/drawing/2014/main" id="{B5EA2ED9-E22C-4CD2-AC84-B5A511BF4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381" y="5238811"/>
            <a:ext cx="14398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Original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0059546-2DAD-4781-9FE2-5EB5C2E4F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7606" y="5319911"/>
            <a:ext cx="2232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Shifted </a:t>
            </a:r>
            <a:r>
              <a:rPr lang="en-US" altLang="zh-CN" sz="1800" i="1" dirty="0">
                <a:latin typeface="Times New Roman" panose="02020603050405020304" pitchFamily="18" charset="0"/>
              </a:rPr>
              <a:t>left </a:t>
            </a:r>
            <a:r>
              <a:rPr lang="en-US" altLang="zh-CN" sz="1800" dirty="0">
                <a:latin typeface="Times New Roman" panose="02020603050405020304" pitchFamily="18" charset="0"/>
              </a:rPr>
              <a:t>By 1 pixel</a:t>
            </a:r>
          </a:p>
        </p:txBody>
      </p:sp>
    </p:spTree>
    <p:extLst>
      <p:ext uri="{BB962C8B-B14F-4D97-AF65-F5344CB8AC3E}">
        <p14:creationId xmlns:p14="http://schemas.microsoft.com/office/powerpoint/2010/main" val="375094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Smoothing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FBE417-019D-4F61-AC3C-3F4918689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9" y="2258454"/>
            <a:ext cx="9650793" cy="2831746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3C2CC8B0-05B0-4CEB-9CE7-2627226A9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689" y="5073187"/>
            <a:ext cx="1439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88820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Smoothing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3A0050-298B-47A3-8B82-762294BC0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9" y="2354475"/>
            <a:ext cx="10590476" cy="2768254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752C2B05-E3AA-4D6E-9BE5-1A49C2BC1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596" y="5122729"/>
            <a:ext cx="1439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Original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CB8A9285-DE4E-474C-A970-2B636AAA1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0746" y="5230727"/>
            <a:ext cx="2519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Blur (with a box filter)</a:t>
            </a:r>
          </a:p>
        </p:txBody>
      </p:sp>
    </p:spTree>
    <p:extLst>
      <p:ext uri="{BB962C8B-B14F-4D97-AF65-F5344CB8AC3E}">
        <p14:creationId xmlns:p14="http://schemas.microsoft.com/office/powerpoint/2010/main" val="283476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521669" y="1129989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8381" y="1020144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C2FF4-07A3-4D81-8F1F-0F7E5CC9C847}"/>
              </a:ext>
            </a:extLst>
          </p:cNvPr>
          <p:cNvSpPr txBox="1"/>
          <p:nvPr/>
        </p:nvSpPr>
        <p:spPr>
          <a:xfrm>
            <a:off x="1978381" y="1601456"/>
            <a:ext cx="6709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B0C4DD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Smoothing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8CAADD-6CCB-4601-BD54-8A19F066C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01" y="2726106"/>
            <a:ext cx="6438095" cy="156190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C22A91D-A05E-4328-89F6-D0D03FEBD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504" y="2374106"/>
            <a:ext cx="2160587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4E621B9C-0531-4653-9493-473583B24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381" y="4555737"/>
            <a:ext cx="1439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Original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AC5482B-0995-48C8-8C7D-9E85AD55A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069" y="4266812"/>
            <a:ext cx="281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/>
              <a:t>(Note that filter sums to 1)</a:t>
            </a:r>
          </a:p>
        </p:txBody>
      </p:sp>
    </p:spTree>
    <p:extLst>
      <p:ext uri="{BB962C8B-B14F-4D97-AF65-F5344CB8AC3E}">
        <p14:creationId xmlns:p14="http://schemas.microsoft.com/office/powerpoint/2010/main" val="412164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949316" y="1392335"/>
            <a:ext cx="324795" cy="303530"/>
          </a:xfrm>
          <a:prstGeom prst="ellipse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01590" y="1805710"/>
            <a:ext cx="8486761" cy="352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B0C4DD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</a:rPr>
              <a:t>Fundamentals (Kernel, convolution, filtering)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B0C4DD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</a:rPr>
              <a:t>Smoothing (Linear / non-linear filters)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B0C4DD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48A2A0"/>
                </a:solidFill>
                <a:latin typeface="Times New Roman" panose="02020603050405020304" pitchFamily="18" charset="0"/>
              </a:rPr>
              <a:t>Sharpening (The Laplacian-2ndorder derivatives, the gradient -first order derivatives)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Clr>
                <a:srgbClr val="B0C4DD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</a:rPr>
              <a:t>Combing Spatial Enhancement Methods</a:t>
            </a:r>
          </a:p>
          <a:p>
            <a:pPr marL="171450" indent="-171450">
              <a:lnSpc>
                <a:spcPts val="1200"/>
              </a:lnSpc>
              <a:buClr>
                <a:srgbClr val="B0C4DD"/>
              </a:buClr>
              <a:buFont typeface="Wingdings" panose="05000000000000000000" pitchFamily="2" charset="2"/>
              <a:buChar char="n"/>
            </a:pPr>
            <a:endParaRPr lang="zh-CN" altLang="en-US" sz="2800" dirty="0">
              <a:solidFill>
                <a:srgbClr val="4D402B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6028" y="1282490"/>
            <a:ext cx="848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8A2A0"/>
                </a:solidFill>
                <a:cs typeface="+mn-ea"/>
                <a:sym typeface="+mn-lt"/>
              </a:rPr>
              <a:t>Spatial Filtering</a:t>
            </a:r>
          </a:p>
        </p:txBody>
      </p:sp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25982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9610</TotalTime>
  <Words>1399</Words>
  <Application>Microsoft Office PowerPoint</Application>
  <PresentationFormat>宽屏</PresentationFormat>
  <Paragraphs>483</Paragraphs>
  <Slides>49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等线</vt:lpstr>
      <vt:lpstr>微软雅黑 Light</vt:lpstr>
      <vt:lpstr>Arial</vt:lpstr>
      <vt:lpstr>Cambria Math</vt:lpstr>
      <vt:lpstr>Impact</vt:lpstr>
      <vt:lpstr>Times New Roman</vt:lpstr>
      <vt:lpstr>TimesTen-Roman</vt:lpstr>
      <vt:lpstr>Wingdings</vt:lpstr>
      <vt:lpstr>1_Office 主题​​</vt:lpstr>
      <vt:lpstr>Office 主题​​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wein</cp:lastModifiedBy>
  <cp:revision>263</cp:revision>
  <dcterms:created xsi:type="dcterms:W3CDTF">2016-01-19T08:46:18Z</dcterms:created>
  <dcterms:modified xsi:type="dcterms:W3CDTF">2021-03-19T04:20:36Z</dcterms:modified>
</cp:coreProperties>
</file>